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0" r:id="rId2"/>
    <p:sldId id="287" r:id="rId3"/>
    <p:sldId id="285" r:id="rId4"/>
    <p:sldId id="265" r:id="rId5"/>
    <p:sldId id="284" r:id="rId6"/>
    <p:sldId id="270" r:id="rId7"/>
    <p:sldId id="272" r:id="rId8"/>
    <p:sldId id="290" r:id="rId9"/>
    <p:sldId id="2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35" autoAdjust="0"/>
    <p:restoredTop sz="94660"/>
  </p:normalViewPr>
  <p:slideViewPr>
    <p:cSldViewPr snapToGrid="0">
      <p:cViewPr varScale="1">
        <p:scale>
          <a:sx n="79" d="100"/>
          <a:sy n="79" d="100"/>
        </p:scale>
        <p:origin x="45"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0F63F-2C68-4BCC-B0B2-D1D8702BC284}" type="datetimeFigureOut">
              <a:rPr lang="en-US" smtClean="0"/>
              <a:t>8/2/2016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2EF62-B7A7-4F15-BC7B-41A33F7C1A34}" type="slidenum">
              <a:rPr lang="en-US" smtClean="0"/>
              <a:t>‹#›</a:t>
            </a:fld>
            <a:endParaRPr lang="en-US"/>
          </a:p>
        </p:txBody>
      </p:sp>
    </p:spTree>
    <p:extLst>
      <p:ext uri="{BB962C8B-B14F-4D97-AF65-F5344CB8AC3E}">
        <p14:creationId xmlns:p14="http://schemas.microsoft.com/office/powerpoint/2010/main" val="77194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a:t>
            </a:r>
            <a:r>
              <a:rPr lang="en-US" baseline="0" dirty="0"/>
              <a:t> thank for listening. My hope is that this overview has been helpful in illustrating the value of the platform and the opportunity at hand. We look forward to our conversation with you on Monday</a:t>
            </a:r>
            <a:endParaRPr lang="en-US" dirty="0"/>
          </a:p>
        </p:txBody>
      </p:sp>
      <p:sp>
        <p:nvSpPr>
          <p:cNvPr id="4" name="Slide Number Placeholder 3"/>
          <p:cNvSpPr>
            <a:spLocks noGrp="1"/>
          </p:cNvSpPr>
          <p:nvPr>
            <p:ph type="sldNum" sz="quarter" idx="10"/>
          </p:nvPr>
        </p:nvSpPr>
        <p:spPr/>
        <p:txBody>
          <a:bodyPr/>
          <a:lstStyle/>
          <a:p>
            <a:fld id="{152E8F1C-C423-46B6-835A-3348FEF42FD7}" type="slidenum">
              <a:rPr lang="en-US" smtClean="0"/>
              <a:t>5</a:t>
            </a:fld>
            <a:endParaRPr lang="en-US"/>
          </a:p>
        </p:txBody>
      </p:sp>
    </p:spTree>
    <p:extLst>
      <p:ext uri="{BB962C8B-B14F-4D97-AF65-F5344CB8AC3E}">
        <p14:creationId xmlns:p14="http://schemas.microsoft.com/office/powerpoint/2010/main" val="178369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Datum, Data, Reports and Analytics</a:t>
            </a:r>
          </a:p>
          <a:p>
            <a:endParaRPr lang="en-US" dirty="0"/>
          </a:p>
        </p:txBody>
      </p:sp>
      <p:sp>
        <p:nvSpPr>
          <p:cNvPr id="4" name="Slide Number Placeholder 3"/>
          <p:cNvSpPr>
            <a:spLocks noGrp="1"/>
          </p:cNvSpPr>
          <p:nvPr>
            <p:ph type="sldNum" sz="quarter" idx="10"/>
          </p:nvPr>
        </p:nvSpPr>
        <p:spPr/>
        <p:txBody>
          <a:bodyPr/>
          <a:lstStyle/>
          <a:p>
            <a:pPr>
              <a:defRPr/>
            </a:pPr>
            <a:fld id="{16018C1B-6279-4B7B-9751-CF55463A649E}" type="slidenum">
              <a:rPr lang="en-US" smtClean="0"/>
              <a:pPr>
                <a:defRPr/>
              </a:pPr>
              <a:t>8</a:t>
            </a:fld>
            <a:endParaRPr lang="en-US"/>
          </a:p>
        </p:txBody>
      </p:sp>
    </p:spTree>
    <p:extLst>
      <p:ext uri="{BB962C8B-B14F-4D97-AF65-F5344CB8AC3E}">
        <p14:creationId xmlns:p14="http://schemas.microsoft.com/office/powerpoint/2010/main" val="425772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496D90F-F393-4FB3-95AC-2E6D1F6585C2}"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7116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6D90F-F393-4FB3-95AC-2E6D1F6585C2}"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28897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6D90F-F393-4FB3-95AC-2E6D1F6585C2}"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351629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6D90F-F393-4FB3-95AC-2E6D1F6585C2}"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609701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96D90F-F393-4FB3-95AC-2E6D1F6585C2}"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240432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96D90F-F393-4FB3-95AC-2E6D1F6585C2}" type="datetimeFigureOut">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453098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96D90F-F393-4FB3-95AC-2E6D1F6585C2}" type="datetimeFigureOut">
              <a:rPr lang="en-US" smtClean="0"/>
              <a:t>8/2/2016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103197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96D90F-F393-4FB3-95AC-2E6D1F6585C2}" type="datetimeFigureOut">
              <a:rPr lang="en-US" smtClean="0"/>
              <a:t>8/2/2016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319577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96D90F-F393-4FB3-95AC-2E6D1F6585C2}" type="datetimeFigureOut">
              <a:rPr lang="en-US" smtClean="0"/>
              <a:t>8/2/2016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321749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96D90F-F393-4FB3-95AC-2E6D1F6585C2}" type="datetimeFigureOut">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366588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96D90F-F393-4FB3-95AC-2E6D1F6585C2}" type="datetimeFigureOut">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C05CC-68B2-44F5-97EF-873B6FE7C91E}" type="slidenum">
              <a:rPr lang="en-US" smtClean="0"/>
              <a:t>‹#›</a:t>
            </a:fld>
            <a:endParaRPr lang="en-US"/>
          </a:p>
        </p:txBody>
      </p:sp>
    </p:spTree>
    <p:extLst>
      <p:ext uri="{BB962C8B-B14F-4D97-AF65-F5344CB8AC3E}">
        <p14:creationId xmlns:p14="http://schemas.microsoft.com/office/powerpoint/2010/main" val="76966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6D90F-F393-4FB3-95AC-2E6D1F6585C2}" type="datetimeFigureOut">
              <a:rPr lang="en-US" smtClean="0"/>
              <a:t>8/2/2016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C05CC-68B2-44F5-97EF-873B6FE7C91E}" type="slidenum">
              <a:rPr lang="en-US" smtClean="0"/>
              <a:t>‹#›</a:t>
            </a:fld>
            <a:endParaRPr lang="en-US"/>
          </a:p>
        </p:txBody>
      </p:sp>
    </p:spTree>
    <p:extLst>
      <p:ext uri="{BB962C8B-B14F-4D97-AF65-F5344CB8AC3E}">
        <p14:creationId xmlns:p14="http://schemas.microsoft.com/office/powerpoint/2010/main" val="7222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5.png"/><Relationship Id="rId12"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18" Type="http://schemas.openxmlformats.org/officeDocument/2006/relationships/image" Target="../media/image25.jpeg"/><Relationship Id="rId3" Type="http://schemas.openxmlformats.org/officeDocument/2006/relationships/slideLayout" Target="../slideLayouts/slideLayout7.xml"/><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audio" Target="../media/media5.m4a"/><Relationship Id="rId16" Type="http://schemas.openxmlformats.org/officeDocument/2006/relationships/image" Target="../media/image23.png"/><Relationship Id="rId20" Type="http://schemas.openxmlformats.org/officeDocument/2006/relationships/image" Target="../media/image27.png"/><Relationship Id="rId1" Type="http://schemas.microsoft.com/office/2007/relationships/media" Target="../media/media5.m4a"/><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1.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notesSlide" Target="../notesSlides/notesSlide1.xml"/><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45644" y="123725"/>
            <a:ext cx="5700713" cy="707886"/>
          </a:xfrm>
          <a:prstGeom prst="rect">
            <a:avLst/>
          </a:prstGeom>
          <a:solidFill>
            <a:schemeClr val="bg1"/>
          </a:solidFill>
        </p:spPr>
        <p:txBody>
          <a:bodyPr wrap="square" rtlCol="0">
            <a:spAutoFit/>
          </a:bodyPr>
          <a:lstStyle/>
          <a:p>
            <a:pPr algn="ctr"/>
            <a:r>
              <a:rPr lang="en-US" sz="4000" b="1" dirty="0">
                <a:latin typeface="Arial" charset="0"/>
                <a:ea typeface="Arial" charset="0"/>
                <a:cs typeface="Arial" charset="0"/>
              </a:rPr>
              <a:t>Evolution of Learning</a:t>
            </a:r>
          </a:p>
        </p:txBody>
      </p:sp>
      <p:grpSp>
        <p:nvGrpSpPr>
          <p:cNvPr id="15" name="Group 14"/>
          <p:cNvGrpSpPr/>
          <p:nvPr/>
        </p:nvGrpSpPr>
        <p:grpSpPr>
          <a:xfrm>
            <a:off x="1121720" y="5179475"/>
            <a:ext cx="9506526" cy="796615"/>
            <a:chOff x="992895" y="1269381"/>
            <a:chExt cx="9506526" cy="796615"/>
          </a:xfrm>
        </p:grpSpPr>
        <p:grpSp>
          <p:nvGrpSpPr>
            <p:cNvPr id="10" name="Group 9"/>
            <p:cNvGrpSpPr/>
            <p:nvPr/>
          </p:nvGrpSpPr>
          <p:grpSpPr>
            <a:xfrm>
              <a:off x="992895" y="1640920"/>
              <a:ext cx="9506526" cy="0"/>
              <a:chOff x="847437" y="0"/>
              <a:chExt cx="9506526" cy="0"/>
            </a:xfrm>
          </p:grpSpPr>
          <p:cxnSp>
            <p:nvCxnSpPr>
              <p:cNvPr id="7" name="Straight Arrow Connector 6"/>
              <p:cNvCxnSpPr/>
              <p:nvPr/>
            </p:nvCxnSpPr>
            <p:spPr>
              <a:xfrm>
                <a:off x="847437" y="0"/>
                <a:ext cx="475326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00700" y="0"/>
                <a:ext cx="475326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2614606" y="1271588"/>
              <a:ext cx="1714500" cy="369332"/>
            </a:xfrm>
            <a:prstGeom prst="rect">
              <a:avLst/>
            </a:prstGeom>
            <a:noFill/>
          </p:spPr>
          <p:txBody>
            <a:bodyPr wrap="square" rtlCol="0">
              <a:spAutoFit/>
            </a:bodyPr>
            <a:lstStyle/>
            <a:p>
              <a:r>
                <a:rPr lang="en-US" b="1" dirty="0"/>
                <a:t>Formal Learning</a:t>
              </a:r>
            </a:p>
          </p:txBody>
        </p:sp>
        <p:sp>
          <p:nvSpPr>
            <p:cNvPr id="12" name="TextBox 11"/>
            <p:cNvSpPr txBox="1"/>
            <p:nvPr/>
          </p:nvSpPr>
          <p:spPr>
            <a:xfrm>
              <a:off x="6996317" y="1269381"/>
              <a:ext cx="2147686" cy="369332"/>
            </a:xfrm>
            <a:prstGeom prst="rect">
              <a:avLst/>
            </a:prstGeom>
            <a:noFill/>
          </p:spPr>
          <p:txBody>
            <a:bodyPr wrap="square" rtlCol="0">
              <a:spAutoFit/>
            </a:bodyPr>
            <a:lstStyle/>
            <a:p>
              <a:pPr algn="ctr"/>
              <a:r>
                <a:rPr lang="en-US" b="1" dirty="0"/>
                <a:t>Informal Learning</a:t>
              </a:r>
            </a:p>
          </p:txBody>
        </p:sp>
        <p:sp>
          <p:nvSpPr>
            <p:cNvPr id="13" name="TextBox 12"/>
            <p:cNvSpPr txBox="1"/>
            <p:nvPr/>
          </p:nvSpPr>
          <p:spPr>
            <a:xfrm>
              <a:off x="6991065" y="1696664"/>
              <a:ext cx="2147686" cy="369332"/>
            </a:xfrm>
            <a:prstGeom prst="rect">
              <a:avLst/>
            </a:prstGeom>
            <a:noFill/>
          </p:spPr>
          <p:txBody>
            <a:bodyPr wrap="square" rtlCol="0">
              <a:spAutoFit/>
            </a:bodyPr>
            <a:lstStyle/>
            <a:p>
              <a:pPr algn="ctr"/>
              <a:r>
                <a:rPr lang="en-US" b="1" dirty="0"/>
                <a:t>“I WANT to learn”</a:t>
              </a:r>
            </a:p>
          </p:txBody>
        </p:sp>
        <p:sp>
          <p:nvSpPr>
            <p:cNvPr id="14" name="TextBox 13"/>
            <p:cNvSpPr txBox="1"/>
            <p:nvPr/>
          </p:nvSpPr>
          <p:spPr>
            <a:xfrm>
              <a:off x="2495830" y="1695865"/>
              <a:ext cx="1952051" cy="369332"/>
            </a:xfrm>
            <a:prstGeom prst="rect">
              <a:avLst/>
            </a:prstGeom>
            <a:noFill/>
          </p:spPr>
          <p:txBody>
            <a:bodyPr wrap="square" rtlCol="0">
              <a:spAutoFit/>
            </a:bodyPr>
            <a:lstStyle/>
            <a:p>
              <a:pPr algn="ctr"/>
              <a:r>
                <a:rPr lang="en-US" b="1" dirty="0"/>
                <a:t>“ I HAVE to learn”</a:t>
              </a:r>
            </a:p>
          </p:txBody>
        </p:sp>
      </p:grpSp>
      <p:sp>
        <p:nvSpPr>
          <p:cNvPr id="17" name="Rectangle 16"/>
          <p:cNvSpPr/>
          <p:nvPr/>
        </p:nvSpPr>
        <p:spPr>
          <a:xfrm>
            <a:off x="1330528" y="1261992"/>
            <a:ext cx="1322287" cy="3836547"/>
          </a:xfrm>
          <a:prstGeom prst="rect">
            <a:avLst/>
          </a:prstGeom>
          <a:solidFill>
            <a:srgbClr val="B21803">
              <a:alpha val="92000"/>
            </a:srgbClr>
          </a:solidFill>
          <a:ln>
            <a:noFill/>
          </a:ln>
          <a:effectLst>
            <a:reflection stA="75000" endPos="4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Rectangle 24"/>
          <p:cNvSpPr/>
          <p:nvPr/>
        </p:nvSpPr>
        <p:spPr>
          <a:xfrm>
            <a:off x="2913610" y="2168689"/>
            <a:ext cx="1322287" cy="2926467"/>
          </a:xfrm>
          <a:prstGeom prst="rect">
            <a:avLst/>
          </a:prstGeom>
          <a:solidFill>
            <a:srgbClr val="B21803">
              <a:alpha val="92000"/>
            </a:srgbClr>
          </a:solidFill>
          <a:ln>
            <a:noFill/>
          </a:ln>
          <a:effectLst>
            <a:reflection stA="75000" endPos="4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6" name="Rectangle 25"/>
          <p:cNvSpPr/>
          <p:nvPr/>
        </p:nvSpPr>
        <p:spPr>
          <a:xfrm>
            <a:off x="4472866" y="2986083"/>
            <a:ext cx="1322287" cy="2107760"/>
          </a:xfrm>
          <a:prstGeom prst="rect">
            <a:avLst/>
          </a:prstGeom>
          <a:solidFill>
            <a:srgbClr val="B21803">
              <a:alpha val="92000"/>
            </a:srgbClr>
          </a:solidFill>
          <a:ln>
            <a:noFill/>
          </a:ln>
          <a:effectLst>
            <a:reflection stA="75000" endPos="4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Rectangle 26"/>
          <p:cNvSpPr/>
          <p:nvPr/>
        </p:nvSpPr>
        <p:spPr>
          <a:xfrm>
            <a:off x="6002789" y="3968321"/>
            <a:ext cx="1322287" cy="1117791"/>
          </a:xfrm>
          <a:prstGeom prst="rect">
            <a:avLst/>
          </a:prstGeom>
          <a:solidFill>
            <a:srgbClr val="A7DE44"/>
          </a:solidFill>
          <a:ln>
            <a:noFill/>
          </a:ln>
          <a:effectLst>
            <a:outerShdw sx="1000" sy="1000" algn="ctr" rotWithShape="0">
              <a:srgbClr val="A7DE44"/>
            </a:outerShdw>
            <a:reflection stA="75000" endPos="4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8" name="Rectangle 27"/>
          <p:cNvSpPr/>
          <p:nvPr/>
        </p:nvSpPr>
        <p:spPr>
          <a:xfrm>
            <a:off x="7562044" y="4483263"/>
            <a:ext cx="1322287" cy="608183"/>
          </a:xfrm>
          <a:prstGeom prst="rect">
            <a:avLst/>
          </a:prstGeom>
          <a:solidFill>
            <a:srgbClr val="A7DE44"/>
          </a:solidFill>
          <a:ln>
            <a:noFill/>
          </a:ln>
          <a:effectLst>
            <a:outerShdw sx="1000" sy="1000" algn="ctr" rotWithShape="0">
              <a:srgbClr val="A7DE44"/>
            </a:outerShdw>
            <a:reflection stA="75000" endPos="4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Rectangle 28"/>
          <p:cNvSpPr/>
          <p:nvPr/>
        </p:nvSpPr>
        <p:spPr>
          <a:xfrm>
            <a:off x="9121300" y="4781812"/>
            <a:ext cx="1322287" cy="310256"/>
          </a:xfrm>
          <a:prstGeom prst="rect">
            <a:avLst/>
          </a:prstGeom>
          <a:solidFill>
            <a:srgbClr val="A7DE44"/>
          </a:solidFill>
          <a:ln>
            <a:noFill/>
          </a:ln>
          <a:effectLst>
            <a:outerShdw sx="1000" sy="1000" algn="ctr" rotWithShape="0">
              <a:srgbClr val="A7DE44"/>
            </a:outerShdw>
            <a:reflection stA="75000" endPos="4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36" name="Group 35"/>
          <p:cNvGrpSpPr/>
          <p:nvPr/>
        </p:nvGrpSpPr>
        <p:grpSpPr>
          <a:xfrm>
            <a:off x="3063321" y="3224013"/>
            <a:ext cx="1621711" cy="828675"/>
            <a:chOff x="4674993" y="1366433"/>
            <a:chExt cx="1621711" cy="828675"/>
          </a:xfrm>
          <a:solidFill>
            <a:schemeClr val="tx1">
              <a:lumMod val="65000"/>
              <a:lumOff val="35000"/>
            </a:schemeClr>
          </a:solidFill>
        </p:grpSpPr>
        <p:sp>
          <p:nvSpPr>
            <p:cNvPr id="34" name="TextBox 33"/>
            <p:cNvSpPr txBox="1"/>
            <p:nvPr/>
          </p:nvSpPr>
          <p:spPr>
            <a:xfrm>
              <a:off x="4674993" y="1366433"/>
              <a:ext cx="1621711" cy="828675"/>
            </a:xfrm>
            <a:prstGeom prst="rect">
              <a:avLst/>
            </a:prstGeom>
            <a:grpFill/>
            <a:ln>
              <a:noFill/>
            </a:ln>
          </p:spPr>
          <p:txBody>
            <a:bodyPr wrap="square" rtlCol="0">
              <a:spAutoFit/>
            </a:bodyPr>
            <a:lstStyle/>
            <a:p>
              <a:endParaRPr lang="en-US"/>
            </a:p>
          </p:txBody>
        </p:sp>
        <p:sp>
          <p:nvSpPr>
            <p:cNvPr id="35" name="TextBox 34"/>
            <p:cNvSpPr txBox="1"/>
            <p:nvPr/>
          </p:nvSpPr>
          <p:spPr>
            <a:xfrm>
              <a:off x="4712143" y="1544956"/>
              <a:ext cx="1541697" cy="461665"/>
            </a:xfrm>
            <a:prstGeom prst="rect">
              <a:avLst/>
            </a:prstGeom>
            <a:grpFill/>
          </p:spPr>
          <p:txBody>
            <a:bodyPr wrap="square" rtlCol="0">
              <a:spAutoFit/>
            </a:bodyPr>
            <a:lstStyle/>
            <a:p>
              <a:pPr algn="ctr"/>
              <a:r>
                <a:rPr lang="en-US" sz="2400" b="1" dirty="0">
                  <a:solidFill>
                    <a:schemeClr val="bg1"/>
                  </a:solidFill>
                </a:rPr>
                <a:t>eLearning</a:t>
              </a:r>
            </a:p>
          </p:txBody>
        </p:sp>
      </p:grpSp>
      <p:grpSp>
        <p:nvGrpSpPr>
          <p:cNvPr id="37" name="Group 36"/>
          <p:cNvGrpSpPr/>
          <p:nvPr/>
        </p:nvGrpSpPr>
        <p:grpSpPr>
          <a:xfrm>
            <a:off x="4909670" y="2625753"/>
            <a:ext cx="1621711" cy="828675"/>
            <a:chOff x="4674993" y="1366433"/>
            <a:chExt cx="1621711" cy="828675"/>
          </a:xfrm>
          <a:solidFill>
            <a:schemeClr val="tx1">
              <a:lumMod val="75000"/>
              <a:lumOff val="25000"/>
            </a:schemeClr>
          </a:solidFill>
        </p:grpSpPr>
        <p:sp>
          <p:nvSpPr>
            <p:cNvPr id="38" name="TextBox 37"/>
            <p:cNvSpPr txBox="1"/>
            <p:nvPr/>
          </p:nvSpPr>
          <p:spPr>
            <a:xfrm>
              <a:off x="4674993" y="1366433"/>
              <a:ext cx="1621711" cy="828675"/>
            </a:xfrm>
            <a:prstGeom prst="rect">
              <a:avLst/>
            </a:prstGeom>
            <a:grpFill/>
            <a:ln>
              <a:noFill/>
            </a:ln>
          </p:spPr>
          <p:txBody>
            <a:bodyPr wrap="square" rtlCol="0">
              <a:spAutoFit/>
            </a:bodyPr>
            <a:lstStyle/>
            <a:p>
              <a:endParaRPr lang="en-US"/>
            </a:p>
          </p:txBody>
        </p:sp>
        <p:sp>
          <p:nvSpPr>
            <p:cNvPr id="39" name="TextBox 38"/>
            <p:cNvSpPr txBox="1"/>
            <p:nvPr/>
          </p:nvSpPr>
          <p:spPr>
            <a:xfrm>
              <a:off x="4755007" y="1530668"/>
              <a:ext cx="1541697" cy="461665"/>
            </a:xfrm>
            <a:prstGeom prst="rect">
              <a:avLst/>
            </a:prstGeom>
            <a:grpFill/>
          </p:spPr>
          <p:txBody>
            <a:bodyPr wrap="square" rtlCol="0">
              <a:spAutoFit/>
            </a:bodyPr>
            <a:lstStyle/>
            <a:p>
              <a:pPr algn="ctr"/>
              <a:r>
                <a:rPr lang="en-US" sz="2400" b="1" dirty="0">
                  <a:solidFill>
                    <a:schemeClr val="bg1"/>
                  </a:solidFill>
                </a:rPr>
                <a:t>Blended</a:t>
              </a:r>
            </a:p>
          </p:txBody>
        </p:sp>
      </p:grpSp>
      <p:grpSp>
        <p:nvGrpSpPr>
          <p:cNvPr id="40" name="Group 39"/>
          <p:cNvGrpSpPr/>
          <p:nvPr/>
        </p:nvGrpSpPr>
        <p:grpSpPr>
          <a:xfrm>
            <a:off x="1180815" y="3789799"/>
            <a:ext cx="1621711" cy="828675"/>
            <a:chOff x="4674993" y="1366433"/>
            <a:chExt cx="1621711" cy="828675"/>
          </a:xfrm>
          <a:solidFill>
            <a:schemeClr val="tx1">
              <a:lumMod val="50000"/>
              <a:lumOff val="50000"/>
            </a:schemeClr>
          </a:solidFill>
        </p:grpSpPr>
        <p:sp>
          <p:nvSpPr>
            <p:cNvPr id="41" name="TextBox 40"/>
            <p:cNvSpPr txBox="1"/>
            <p:nvPr/>
          </p:nvSpPr>
          <p:spPr>
            <a:xfrm>
              <a:off x="4674993" y="1366433"/>
              <a:ext cx="1621711" cy="828675"/>
            </a:xfrm>
            <a:prstGeom prst="rect">
              <a:avLst/>
            </a:prstGeom>
            <a:grpFill/>
            <a:ln>
              <a:noFill/>
            </a:ln>
          </p:spPr>
          <p:txBody>
            <a:bodyPr wrap="square" rtlCol="0">
              <a:spAutoFit/>
            </a:bodyPr>
            <a:lstStyle/>
            <a:p>
              <a:endParaRPr lang="en-US"/>
            </a:p>
          </p:txBody>
        </p:sp>
        <p:sp>
          <p:nvSpPr>
            <p:cNvPr id="42" name="TextBox 41"/>
            <p:cNvSpPr txBox="1"/>
            <p:nvPr/>
          </p:nvSpPr>
          <p:spPr>
            <a:xfrm>
              <a:off x="4697855" y="1544956"/>
              <a:ext cx="1541697" cy="461665"/>
            </a:xfrm>
            <a:prstGeom prst="rect">
              <a:avLst/>
            </a:prstGeom>
            <a:grpFill/>
          </p:spPr>
          <p:txBody>
            <a:bodyPr wrap="square" rtlCol="0">
              <a:spAutoFit/>
            </a:bodyPr>
            <a:lstStyle/>
            <a:p>
              <a:pPr algn="ctr"/>
              <a:r>
                <a:rPr lang="en-US" sz="2400" b="1" dirty="0">
                  <a:solidFill>
                    <a:schemeClr val="bg1"/>
                  </a:solidFill>
                </a:rPr>
                <a:t>Classroom</a:t>
              </a:r>
            </a:p>
          </p:txBody>
        </p:sp>
      </p:grpSp>
      <p:grpSp>
        <p:nvGrpSpPr>
          <p:cNvPr id="43" name="Group 42"/>
          <p:cNvGrpSpPr/>
          <p:nvPr/>
        </p:nvGrpSpPr>
        <p:grpSpPr>
          <a:xfrm>
            <a:off x="6777573" y="2048564"/>
            <a:ext cx="1621711" cy="828675"/>
            <a:chOff x="4674993" y="1366433"/>
            <a:chExt cx="1621711" cy="828675"/>
          </a:xfrm>
          <a:solidFill>
            <a:schemeClr val="tx1">
              <a:lumMod val="85000"/>
              <a:lumOff val="15000"/>
            </a:schemeClr>
          </a:solidFill>
        </p:grpSpPr>
        <p:sp>
          <p:nvSpPr>
            <p:cNvPr id="44" name="TextBox 43"/>
            <p:cNvSpPr txBox="1"/>
            <p:nvPr/>
          </p:nvSpPr>
          <p:spPr>
            <a:xfrm>
              <a:off x="4674993" y="1366433"/>
              <a:ext cx="1621711" cy="828675"/>
            </a:xfrm>
            <a:prstGeom prst="rect">
              <a:avLst/>
            </a:prstGeom>
            <a:grpFill/>
            <a:ln>
              <a:noFill/>
            </a:ln>
          </p:spPr>
          <p:txBody>
            <a:bodyPr wrap="square" rtlCol="0">
              <a:spAutoFit/>
            </a:bodyPr>
            <a:lstStyle/>
            <a:p>
              <a:endParaRPr lang="en-US"/>
            </a:p>
          </p:txBody>
        </p:sp>
        <p:sp>
          <p:nvSpPr>
            <p:cNvPr id="45" name="TextBox 44"/>
            <p:cNvSpPr txBox="1"/>
            <p:nvPr/>
          </p:nvSpPr>
          <p:spPr>
            <a:xfrm>
              <a:off x="4712143" y="1544956"/>
              <a:ext cx="1541697" cy="461665"/>
            </a:xfrm>
            <a:prstGeom prst="rect">
              <a:avLst/>
            </a:prstGeom>
            <a:grpFill/>
          </p:spPr>
          <p:txBody>
            <a:bodyPr wrap="square" rtlCol="0">
              <a:spAutoFit/>
            </a:bodyPr>
            <a:lstStyle/>
            <a:p>
              <a:pPr algn="ctr"/>
              <a:r>
                <a:rPr lang="en-US" sz="2400" b="1" dirty="0">
                  <a:solidFill>
                    <a:schemeClr val="bg1"/>
                  </a:solidFill>
                </a:rPr>
                <a:t>Social</a:t>
              </a:r>
            </a:p>
          </p:txBody>
        </p:sp>
      </p:grpSp>
      <p:grpSp>
        <p:nvGrpSpPr>
          <p:cNvPr id="46" name="Group 45"/>
          <p:cNvGrpSpPr/>
          <p:nvPr/>
        </p:nvGrpSpPr>
        <p:grpSpPr>
          <a:xfrm>
            <a:off x="8725820" y="1402224"/>
            <a:ext cx="1675509" cy="838064"/>
            <a:chOff x="4640703" y="1366433"/>
            <a:chExt cx="1675509" cy="838064"/>
          </a:xfrm>
          <a:solidFill>
            <a:schemeClr val="tx1">
              <a:lumMod val="95000"/>
              <a:lumOff val="5000"/>
            </a:schemeClr>
          </a:solidFill>
        </p:grpSpPr>
        <p:sp>
          <p:nvSpPr>
            <p:cNvPr id="47" name="TextBox 46"/>
            <p:cNvSpPr txBox="1"/>
            <p:nvPr/>
          </p:nvSpPr>
          <p:spPr>
            <a:xfrm>
              <a:off x="4674993" y="1366433"/>
              <a:ext cx="1621711" cy="828675"/>
            </a:xfrm>
            <a:prstGeom prst="rect">
              <a:avLst/>
            </a:prstGeom>
            <a:grpFill/>
            <a:ln>
              <a:noFill/>
            </a:ln>
          </p:spPr>
          <p:txBody>
            <a:bodyPr wrap="square" rtlCol="0">
              <a:spAutoFit/>
            </a:bodyPr>
            <a:lstStyle/>
            <a:p>
              <a:endParaRPr lang="en-US"/>
            </a:p>
          </p:txBody>
        </p:sp>
        <p:sp>
          <p:nvSpPr>
            <p:cNvPr id="48" name="TextBox 47"/>
            <p:cNvSpPr txBox="1"/>
            <p:nvPr/>
          </p:nvSpPr>
          <p:spPr>
            <a:xfrm>
              <a:off x="4640703" y="1373500"/>
              <a:ext cx="1675509" cy="830997"/>
            </a:xfrm>
            <a:prstGeom prst="rect">
              <a:avLst/>
            </a:prstGeom>
            <a:grpFill/>
          </p:spPr>
          <p:txBody>
            <a:bodyPr wrap="square" rtlCol="0">
              <a:spAutoFit/>
            </a:bodyPr>
            <a:lstStyle/>
            <a:p>
              <a:pPr algn="ctr"/>
              <a:r>
                <a:rPr lang="en-US" sz="2400" b="1" dirty="0">
                  <a:solidFill>
                    <a:schemeClr val="bg1"/>
                  </a:solidFill>
                </a:rPr>
                <a:t>Knowledge Network</a:t>
              </a:r>
            </a:p>
          </p:txBody>
        </p:sp>
      </p:grpSp>
      <p:sp>
        <p:nvSpPr>
          <p:cNvPr id="51" name="TextBox 50"/>
          <p:cNvSpPr txBox="1"/>
          <p:nvPr/>
        </p:nvSpPr>
        <p:spPr>
          <a:xfrm>
            <a:off x="1481606" y="4638785"/>
            <a:ext cx="985838" cy="338554"/>
          </a:xfrm>
          <a:prstGeom prst="rect">
            <a:avLst/>
          </a:prstGeom>
          <a:noFill/>
        </p:spPr>
        <p:txBody>
          <a:bodyPr wrap="square" rtlCol="0">
            <a:spAutoFit/>
          </a:bodyPr>
          <a:lstStyle/>
          <a:p>
            <a:pPr algn="ctr"/>
            <a:r>
              <a:rPr lang="en-US" sz="1600" b="1" dirty="0"/>
              <a:t>Trainer</a:t>
            </a:r>
          </a:p>
        </p:txBody>
      </p:sp>
      <p:sp>
        <p:nvSpPr>
          <p:cNvPr id="52" name="TextBox 51"/>
          <p:cNvSpPr txBox="1"/>
          <p:nvPr/>
        </p:nvSpPr>
        <p:spPr>
          <a:xfrm>
            <a:off x="2784293" y="4052688"/>
            <a:ext cx="1608974" cy="584775"/>
          </a:xfrm>
          <a:prstGeom prst="rect">
            <a:avLst/>
          </a:prstGeom>
          <a:noFill/>
        </p:spPr>
        <p:txBody>
          <a:bodyPr wrap="square" rtlCol="0">
            <a:spAutoFit/>
          </a:bodyPr>
          <a:lstStyle/>
          <a:p>
            <a:pPr algn="ctr"/>
            <a:r>
              <a:rPr lang="en-US" sz="1600" b="1" dirty="0"/>
              <a:t>Online Courses</a:t>
            </a:r>
          </a:p>
          <a:p>
            <a:pPr algn="ctr"/>
            <a:r>
              <a:rPr lang="en-US" sz="1600" b="1" dirty="0"/>
              <a:t>(LMS)</a:t>
            </a:r>
          </a:p>
        </p:txBody>
      </p:sp>
      <p:sp>
        <p:nvSpPr>
          <p:cNvPr id="53" name="TextBox 52"/>
          <p:cNvSpPr txBox="1"/>
          <p:nvPr/>
        </p:nvSpPr>
        <p:spPr>
          <a:xfrm>
            <a:off x="4890442" y="3544042"/>
            <a:ext cx="985838" cy="830997"/>
          </a:xfrm>
          <a:prstGeom prst="rect">
            <a:avLst/>
          </a:prstGeom>
          <a:noFill/>
        </p:spPr>
        <p:txBody>
          <a:bodyPr wrap="square" rtlCol="0">
            <a:spAutoFit/>
          </a:bodyPr>
          <a:lstStyle/>
          <a:p>
            <a:pPr algn="ctr"/>
            <a:r>
              <a:rPr lang="en-US" sz="1600" b="1" dirty="0"/>
              <a:t>Trainer </a:t>
            </a:r>
          </a:p>
          <a:p>
            <a:pPr algn="ctr"/>
            <a:r>
              <a:rPr lang="en-US" sz="1600" b="1" dirty="0"/>
              <a:t>&amp;</a:t>
            </a:r>
          </a:p>
          <a:p>
            <a:pPr algn="ctr"/>
            <a:r>
              <a:rPr lang="en-US" sz="1600" b="1" dirty="0"/>
              <a:t>LMS</a:t>
            </a:r>
          </a:p>
        </p:txBody>
      </p:sp>
      <p:sp>
        <p:nvSpPr>
          <p:cNvPr id="54" name="TextBox 53"/>
          <p:cNvSpPr txBox="1"/>
          <p:nvPr/>
        </p:nvSpPr>
        <p:spPr>
          <a:xfrm>
            <a:off x="6492476" y="2850765"/>
            <a:ext cx="2198452" cy="1077218"/>
          </a:xfrm>
          <a:prstGeom prst="rect">
            <a:avLst/>
          </a:prstGeom>
          <a:noFill/>
        </p:spPr>
        <p:txBody>
          <a:bodyPr wrap="square" rtlCol="0">
            <a:spAutoFit/>
          </a:bodyPr>
          <a:lstStyle/>
          <a:p>
            <a:pPr algn="ctr"/>
            <a:r>
              <a:rPr lang="en-US" sz="1600" b="1" dirty="0"/>
              <a:t>Social LMS</a:t>
            </a:r>
          </a:p>
          <a:p>
            <a:pPr algn="ctr"/>
            <a:r>
              <a:rPr lang="en-US" sz="1600" b="1" dirty="0"/>
              <a:t>YouTube Enterprise</a:t>
            </a:r>
          </a:p>
          <a:p>
            <a:pPr algn="ctr"/>
            <a:r>
              <a:rPr lang="en-US" sz="1600" b="1" dirty="0"/>
              <a:t>Facebook Enterprise</a:t>
            </a:r>
          </a:p>
          <a:p>
            <a:pPr algn="ctr"/>
            <a:r>
              <a:rPr lang="en-US" sz="1600" b="1" dirty="0"/>
              <a:t>Microblogging</a:t>
            </a:r>
          </a:p>
        </p:txBody>
      </p:sp>
      <p:sp>
        <p:nvSpPr>
          <p:cNvPr id="55" name="TextBox 54"/>
          <p:cNvSpPr txBox="1"/>
          <p:nvPr/>
        </p:nvSpPr>
        <p:spPr>
          <a:xfrm>
            <a:off x="8157378" y="2275882"/>
            <a:ext cx="2912902" cy="1569660"/>
          </a:xfrm>
          <a:prstGeom prst="rect">
            <a:avLst/>
          </a:prstGeom>
          <a:noFill/>
        </p:spPr>
        <p:txBody>
          <a:bodyPr wrap="square" rtlCol="0">
            <a:spAutoFit/>
          </a:bodyPr>
          <a:lstStyle/>
          <a:p>
            <a:pPr algn="ctr"/>
            <a:r>
              <a:rPr lang="en-US" sz="1600" b="1" dirty="0"/>
              <a:t>Employee Driven</a:t>
            </a:r>
          </a:p>
          <a:p>
            <a:pPr algn="ctr"/>
            <a:r>
              <a:rPr lang="en-US" sz="1600" b="1" dirty="0"/>
              <a:t>Organic</a:t>
            </a:r>
          </a:p>
          <a:p>
            <a:pPr algn="ctr"/>
            <a:r>
              <a:rPr lang="en-US" sz="1600" b="1" dirty="0"/>
              <a:t>Just-in-Time</a:t>
            </a:r>
          </a:p>
          <a:p>
            <a:pPr algn="ctr"/>
            <a:r>
              <a:rPr lang="en-US" sz="1600" b="1" dirty="0"/>
              <a:t>Video/Documents/Social</a:t>
            </a:r>
          </a:p>
          <a:p>
            <a:pPr algn="ctr"/>
            <a:r>
              <a:rPr lang="en-US" sz="1600" b="1" dirty="0"/>
              <a:t>Knowledge Sharing</a:t>
            </a:r>
          </a:p>
          <a:p>
            <a:pPr algn="ctr"/>
            <a:r>
              <a:rPr lang="en-US" sz="1600" b="1" dirty="0"/>
              <a:t>Optimize</a:t>
            </a:r>
          </a:p>
        </p:txBody>
      </p:sp>
      <p:grpSp>
        <p:nvGrpSpPr>
          <p:cNvPr id="85" name="Group 84"/>
          <p:cNvGrpSpPr/>
          <p:nvPr/>
        </p:nvGrpSpPr>
        <p:grpSpPr>
          <a:xfrm>
            <a:off x="9524013" y="4210895"/>
            <a:ext cx="457200" cy="523220"/>
            <a:chOff x="9524013" y="4210895"/>
            <a:chExt cx="457200" cy="523220"/>
          </a:xfrm>
        </p:grpSpPr>
        <p:sp>
          <p:nvSpPr>
            <p:cNvPr id="74" name="Oval 73"/>
            <p:cNvSpPr/>
            <p:nvPr/>
          </p:nvSpPr>
          <p:spPr>
            <a:xfrm>
              <a:off x="9524013" y="4251775"/>
              <a:ext cx="457200" cy="457200"/>
            </a:xfrm>
            <a:prstGeom prst="ellipse">
              <a:avLst/>
            </a:prstGeom>
            <a:solidFill>
              <a:srgbClr val="A7D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9534487" y="4210895"/>
              <a:ext cx="423117" cy="523220"/>
            </a:xfrm>
            <a:prstGeom prst="rect">
              <a:avLst/>
            </a:prstGeom>
            <a:noFill/>
          </p:spPr>
          <p:txBody>
            <a:bodyPr wrap="square" rtlCol="0">
              <a:spAutoFit/>
            </a:bodyPr>
            <a:lstStyle/>
            <a:p>
              <a:pPr algn="ctr"/>
              <a:r>
                <a:rPr lang="en-US" sz="2800" b="1" dirty="0">
                  <a:solidFill>
                    <a:schemeClr val="bg1"/>
                  </a:solidFill>
                </a:rPr>
                <a:t>S</a:t>
              </a:r>
            </a:p>
          </p:txBody>
        </p:sp>
        <p:cxnSp>
          <p:nvCxnSpPr>
            <p:cNvPr id="77" name="Straight Connector 76"/>
            <p:cNvCxnSpPr/>
            <p:nvPr/>
          </p:nvCxnSpPr>
          <p:spPr>
            <a:xfrm>
              <a:off x="9715501" y="4304488"/>
              <a:ext cx="5" cy="3286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771616" y="4308820"/>
              <a:ext cx="5" cy="3286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1313381" y="203466"/>
            <a:ext cx="1322287" cy="1015663"/>
            <a:chOff x="1313381" y="203466"/>
            <a:chExt cx="1322287" cy="1015663"/>
          </a:xfrm>
        </p:grpSpPr>
        <p:sp>
          <p:nvSpPr>
            <p:cNvPr id="56" name="Oval 55"/>
            <p:cNvSpPr/>
            <p:nvPr/>
          </p:nvSpPr>
          <p:spPr>
            <a:xfrm>
              <a:off x="1521611" y="274906"/>
              <a:ext cx="914400" cy="914400"/>
            </a:xfrm>
            <a:prstGeom prst="ellipse">
              <a:avLst/>
            </a:prstGeom>
            <a:solidFill>
              <a:srgbClr val="B21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313381" y="203466"/>
              <a:ext cx="1322287" cy="1015663"/>
            </a:xfrm>
            <a:prstGeom prst="rect">
              <a:avLst/>
            </a:prstGeom>
            <a:noFill/>
          </p:spPr>
          <p:txBody>
            <a:bodyPr wrap="square" rtlCol="0">
              <a:spAutoFit/>
            </a:bodyPr>
            <a:lstStyle/>
            <a:p>
              <a:pPr algn="ctr"/>
              <a:r>
                <a:rPr lang="en-US" sz="6000" b="1" dirty="0">
                  <a:solidFill>
                    <a:schemeClr val="bg1"/>
                  </a:solidFill>
                </a:rPr>
                <a:t>S</a:t>
              </a:r>
            </a:p>
          </p:txBody>
        </p:sp>
        <p:cxnSp>
          <p:nvCxnSpPr>
            <p:cNvPr id="88" name="Straight Connector 87"/>
            <p:cNvCxnSpPr/>
            <p:nvPr/>
          </p:nvCxnSpPr>
          <p:spPr>
            <a:xfrm>
              <a:off x="2025321" y="404967"/>
              <a:ext cx="1404" cy="64953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923721" y="401792"/>
              <a:ext cx="1404" cy="64953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918717632"/>
      </p:ext>
    </p:extLst>
  </p:cSld>
  <p:clrMapOvr>
    <a:masterClrMapping/>
  </p:clrMapOvr>
  <mc:AlternateContent xmlns:mc="http://schemas.openxmlformats.org/markup-compatibility/2006" xmlns:p14="http://schemas.microsoft.com/office/powerpoint/2010/main">
    <mc:Choice Requires="p14">
      <p:transition spd="slow" p14:dur="2000" advTm="11642"/>
    </mc:Choice>
    <mc:Fallback xmlns="">
      <p:transition spd="slow" advTm="11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jpllearning.com/wp-content/uploads/2012/12/ecosystem_blog_large1.jpg"/>
          <p:cNvPicPr>
            <a:picLocks noChangeAspect="1" noChangeArrowheads="1"/>
          </p:cNvPicPr>
          <p:nvPr/>
        </p:nvPicPr>
        <p:blipFill rotWithShape="1">
          <a:blip r:embed="rId4">
            <a:extLst>
              <a:ext uri="{28A0092B-C50C-407E-A947-70E740481C1C}">
                <a14:useLocalDpi xmlns:a14="http://schemas.microsoft.com/office/drawing/2010/main" val="0"/>
              </a:ext>
            </a:extLst>
          </a:blip>
          <a:srcRect t="9050"/>
          <a:stretch/>
        </p:blipFill>
        <p:spPr bwMode="auto">
          <a:xfrm>
            <a:off x="1576052" y="779488"/>
            <a:ext cx="8515502" cy="5808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2132" y="71602"/>
            <a:ext cx="10620530" cy="646331"/>
          </a:xfrm>
          <a:prstGeom prst="rect">
            <a:avLst/>
          </a:prstGeom>
          <a:solidFill>
            <a:schemeClr val="bg1"/>
          </a:solidFill>
        </p:spPr>
        <p:txBody>
          <a:bodyPr wrap="square" rtlCol="0">
            <a:spAutoFit/>
          </a:bodyPr>
          <a:lstStyle/>
          <a:p>
            <a:pPr algn="ctr"/>
            <a:r>
              <a:rPr lang="en-US" sz="3600" b="1" dirty="0">
                <a:latin typeface="Arial" charset="0"/>
                <a:ea typeface="Arial" charset="0"/>
                <a:cs typeface="Arial" charset="0"/>
              </a:rPr>
              <a:t>The Learning and Communications Ecosystem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326443350"/>
      </p:ext>
    </p:extLst>
  </p:cSld>
  <p:clrMapOvr>
    <a:masterClrMapping/>
  </p:clrMapOvr>
  <mc:AlternateContent xmlns:mc="http://schemas.openxmlformats.org/markup-compatibility/2006" xmlns:p14="http://schemas.microsoft.com/office/powerpoint/2010/main">
    <mc:Choice Requires="p14">
      <p:transition spd="slow" p14:dur="2000" advTm="10280"/>
    </mc:Choice>
    <mc:Fallback xmlns="">
      <p:transition spd="slow" advTm="1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7075" y="90772"/>
            <a:ext cx="8678878" cy="707886"/>
          </a:xfrm>
          <a:prstGeom prst="rect">
            <a:avLst/>
          </a:prstGeom>
          <a:solidFill>
            <a:schemeClr val="bg1"/>
          </a:solidFill>
        </p:spPr>
        <p:txBody>
          <a:bodyPr wrap="square" rtlCol="0">
            <a:spAutoFit/>
          </a:bodyPr>
          <a:lstStyle/>
          <a:p>
            <a:pPr algn="ctr"/>
            <a:r>
              <a:rPr lang="en-US" sz="4000" b="1" dirty="0">
                <a:latin typeface="Arial" charset="0"/>
                <a:ea typeface="+mj-ea"/>
                <a:cs typeface="Arial" charset="0"/>
              </a:rPr>
              <a:t>7 </a:t>
            </a:r>
            <a:r>
              <a:rPr lang="en-US" sz="4000" b="1" u="sng" dirty="0">
                <a:latin typeface="Arial" charset="0"/>
                <a:ea typeface="+mj-ea"/>
                <a:cs typeface="Arial" charset="0"/>
              </a:rPr>
              <a:t>Interactive</a:t>
            </a:r>
            <a:r>
              <a:rPr lang="en-US" sz="4000" b="1" dirty="0">
                <a:latin typeface="Arial" charset="0"/>
                <a:ea typeface="+mj-ea"/>
                <a:cs typeface="Arial" charset="0"/>
              </a:rPr>
              <a:t> Content Types</a:t>
            </a:r>
          </a:p>
        </p:txBody>
      </p:sp>
      <p:grpSp>
        <p:nvGrpSpPr>
          <p:cNvPr id="6" name="Group 5"/>
          <p:cNvGrpSpPr/>
          <p:nvPr/>
        </p:nvGrpSpPr>
        <p:grpSpPr>
          <a:xfrm>
            <a:off x="4738867" y="1250450"/>
            <a:ext cx="2015016" cy="3432729"/>
            <a:chOff x="4738867" y="1250450"/>
            <a:chExt cx="2015016" cy="3432729"/>
          </a:xfrm>
        </p:grpSpPr>
        <p:pic>
          <p:nvPicPr>
            <p:cNvPr id="3" name="Picture 2"/>
            <p:cNvPicPr>
              <a:picLocks noChangeAspect="1"/>
            </p:cNvPicPr>
            <p:nvPr/>
          </p:nvPicPr>
          <p:blipFill>
            <a:blip r:embed="rId5"/>
            <a:stretch>
              <a:fillRect/>
            </a:stretch>
          </p:blipFill>
          <p:spPr>
            <a:xfrm>
              <a:off x="4738867" y="1250450"/>
              <a:ext cx="2015016" cy="3177261"/>
            </a:xfrm>
            <a:prstGeom prst="rect">
              <a:avLst/>
            </a:prstGeom>
          </p:spPr>
        </p:pic>
        <p:sp>
          <p:nvSpPr>
            <p:cNvPr id="16" name="TextBox 15"/>
            <p:cNvSpPr txBox="1"/>
            <p:nvPr/>
          </p:nvSpPr>
          <p:spPr>
            <a:xfrm>
              <a:off x="4898533" y="4313847"/>
              <a:ext cx="1593193" cy="369332"/>
            </a:xfrm>
            <a:prstGeom prst="rect">
              <a:avLst/>
            </a:prstGeom>
            <a:noFill/>
          </p:spPr>
          <p:txBody>
            <a:bodyPr wrap="none" rtlCol="0">
              <a:spAutoFit/>
            </a:bodyPr>
            <a:lstStyle/>
            <a:p>
              <a:r>
                <a:rPr lang="en-US" dirty="0"/>
                <a:t>Micro Learning</a:t>
              </a:r>
            </a:p>
          </p:txBody>
        </p:sp>
      </p:grpSp>
      <p:grpSp>
        <p:nvGrpSpPr>
          <p:cNvPr id="12" name="Group 11"/>
          <p:cNvGrpSpPr/>
          <p:nvPr/>
        </p:nvGrpSpPr>
        <p:grpSpPr>
          <a:xfrm>
            <a:off x="345935" y="1461336"/>
            <a:ext cx="3073160" cy="2569950"/>
            <a:chOff x="345935" y="1461336"/>
            <a:chExt cx="3073160" cy="2569950"/>
          </a:xfrm>
        </p:grpSpPr>
        <p:pic>
          <p:nvPicPr>
            <p:cNvPr id="14" name="Picture 13"/>
            <p:cNvPicPr>
              <a:picLocks noChangeAspect="1"/>
            </p:cNvPicPr>
            <p:nvPr/>
          </p:nvPicPr>
          <p:blipFill>
            <a:blip r:embed="rId6"/>
            <a:stretch>
              <a:fillRect/>
            </a:stretch>
          </p:blipFill>
          <p:spPr>
            <a:xfrm>
              <a:off x="345935" y="1461336"/>
              <a:ext cx="3073160" cy="2218749"/>
            </a:xfrm>
            <a:prstGeom prst="rect">
              <a:avLst/>
            </a:prstGeom>
          </p:spPr>
        </p:pic>
        <p:sp>
          <p:nvSpPr>
            <p:cNvPr id="19" name="TextBox 18"/>
            <p:cNvSpPr txBox="1"/>
            <p:nvPr/>
          </p:nvSpPr>
          <p:spPr>
            <a:xfrm>
              <a:off x="1356373" y="3661954"/>
              <a:ext cx="740908" cy="369332"/>
            </a:xfrm>
            <a:prstGeom prst="rect">
              <a:avLst/>
            </a:prstGeom>
            <a:noFill/>
          </p:spPr>
          <p:txBody>
            <a:bodyPr wrap="none" rtlCol="0">
              <a:spAutoFit/>
            </a:bodyPr>
            <a:lstStyle/>
            <a:p>
              <a:r>
                <a:rPr lang="en-US" dirty="0"/>
                <a:t>Menu</a:t>
              </a:r>
            </a:p>
          </p:txBody>
        </p:sp>
      </p:grpSp>
      <p:grpSp>
        <p:nvGrpSpPr>
          <p:cNvPr id="11" name="Group 10"/>
          <p:cNvGrpSpPr/>
          <p:nvPr/>
        </p:nvGrpSpPr>
        <p:grpSpPr>
          <a:xfrm>
            <a:off x="7896044" y="4490615"/>
            <a:ext cx="3995880" cy="2418218"/>
            <a:chOff x="96026" y="4439782"/>
            <a:chExt cx="3995880" cy="2418218"/>
          </a:xfrm>
        </p:grpSpPr>
        <p:pic>
          <p:nvPicPr>
            <p:cNvPr id="15" name="Picture 14"/>
            <p:cNvPicPr>
              <a:picLocks noChangeAspect="1"/>
            </p:cNvPicPr>
            <p:nvPr/>
          </p:nvPicPr>
          <p:blipFill>
            <a:blip r:embed="rId7"/>
            <a:stretch>
              <a:fillRect/>
            </a:stretch>
          </p:blipFill>
          <p:spPr>
            <a:xfrm>
              <a:off x="96026" y="4439782"/>
              <a:ext cx="3995880" cy="2053652"/>
            </a:xfrm>
            <a:prstGeom prst="rect">
              <a:avLst/>
            </a:prstGeom>
          </p:spPr>
        </p:pic>
        <p:sp>
          <p:nvSpPr>
            <p:cNvPr id="20" name="TextBox 19"/>
            <p:cNvSpPr txBox="1"/>
            <p:nvPr/>
          </p:nvSpPr>
          <p:spPr>
            <a:xfrm>
              <a:off x="1303392" y="6488668"/>
              <a:ext cx="1376852" cy="369332"/>
            </a:xfrm>
            <a:prstGeom prst="rect">
              <a:avLst/>
            </a:prstGeom>
            <a:noFill/>
          </p:spPr>
          <p:txBody>
            <a:bodyPr wrap="none" rtlCol="0">
              <a:spAutoFit/>
            </a:bodyPr>
            <a:lstStyle/>
            <a:p>
              <a:r>
                <a:rPr lang="en-US" dirty="0"/>
                <a:t>Presentation</a:t>
              </a:r>
            </a:p>
          </p:txBody>
        </p:sp>
      </p:grpSp>
      <p:grpSp>
        <p:nvGrpSpPr>
          <p:cNvPr id="9" name="Group 8"/>
          <p:cNvGrpSpPr/>
          <p:nvPr/>
        </p:nvGrpSpPr>
        <p:grpSpPr>
          <a:xfrm>
            <a:off x="7838001" y="1374621"/>
            <a:ext cx="4111967" cy="2683024"/>
            <a:chOff x="7838001" y="1374621"/>
            <a:chExt cx="4111967" cy="2683024"/>
          </a:xfrm>
        </p:grpSpPr>
        <p:pic>
          <p:nvPicPr>
            <p:cNvPr id="4" name="Picture 3"/>
            <p:cNvPicPr>
              <a:picLocks noChangeAspect="1"/>
            </p:cNvPicPr>
            <p:nvPr/>
          </p:nvPicPr>
          <p:blipFill>
            <a:blip r:embed="rId8"/>
            <a:stretch>
              <a:fillRect/>
            </a:stretch>
          </p:blipFill>
          <p:spPr>
            <a:xfrm>
              <a:off x="7838001" y="1374621"/>
              <a:ext cx="4111967" cy="2305464"/>
            </a:xfrm>
            <a:prstGeom prst="rect">
              <a:avLst/>
            </a:prstGeom>
          </p:spPr>
        </p:pic>
        <p:sp>
          <p:nvSpPr>
            <p:cNvPr id="21" name="TextBox 20"/>
            <p:cNvSpPr txBox="1"/>
            <p:nvPr/>
          </p:nvSpPr>
          <p:spPr>
            <a:xfrm>
              <a:off x="9540488" y="3688313"/>
              <a:ext cx="833113" cy="369332"/>
            </a:xfrm>
            <a:prstGeom prst="rect">
              <a:avLst/>
            </a:prstGeom>
            <a:noFill/>
          </p:spPr>
          <p:txBody>
            <a:bodyPr wrap="none" rtlCol="0">
              <a:spAutoFit/>
            </a:bodyPr>
            <a:lstStyle/>
            <a:p>
              <a:r>
                <a:rPr lang="en-US" dirty="0"/>
                <a:t>Course</a:t>
              </a:r>
            </a:p>
          </p:txBody>
        </p:sp>
      </p:grpSp>
      <p:grpSp>
        <p:nvGrpSpPr>
          <p:cNvPr id="10" name="Group 9"/>
          <p:cNvGrpSpPr/>
          <p:nvPr/>
        </p:nvGrpSpPr>
        <p:grpSpPr>
          <a:xfrm>
            <a:off x="73550" y="4490615"/>
            <a:ext cx="4084790" cy="2422794"/>
            <a:chOff x="7838001" y="4435206"/>
            <a:chExt cx="4084790" cy="2422794"/>
          </a:xfrm>
        </p:grpSpPr>
        <p:pic>
          <p:nvPicPr>
            <p:cNvPr id="5" name="Picture 4"/>
            <p:cNvPicPr>
              <a:picLocks noChangeAspect="1"/>
            </p:cNvPicPr>
            <p:nvPr/>
          </p:nvPicPr>
          <p:blipFill>
            <a:blip r:embed="rId9"/>
            <a:stretch>
              <a:fillRect/>
            </a:stretch>
          </p:blipFill>
          <p:spPr>
            <a:xfrm>
              <a:off x="7838001" y="4435206"/>
              <a:ext cx="4084790" cy="2058228"/>
            </a:xfrm>
            <a:prstGeom prst="rect">
              <a:avLst/>
            </a:prstGeom>
          </p:spPr>
        </p:pic>
        <p:sp>
          <p:nvSpPr>
            <p:cNvPr id="22" name="TextBox 21"/>
            <p:cNvSpPr txBox="1"/>
            <p:nvPr/>
          </p:nvSpPr>
          <p:spPr>
            <a:xfrm>
              <a:off x="9632840" y="6488668"/>
              <a:ext cx="728084" cy="369332"/>
            </a:xfrm>
            <a:prstGeom prst="rect">
              <a:avLst/>
            </a:prstGeom>
            <a:noFill/>
          </p:spPr>
          <p:txBody>
            <a:bodyPr wrap="none" rtlCol="0">
              <a:spAutoFit/>
            </a:bodyPr>
            <a:lstStyle/>
            <a:p>
              <a:r>
                <a:rPr lang="en-US" dirty="0"/>
                <a:t>Video</a:t>
              </a:r>
            </a:p>
          </p:txBody>
        </p:sp>
      </p:grpSp>
      <p:grpSp>
        <p:nvGrpSpPr>
          <p:cNvPr id="7" name="Group 6"/>
          <p:cNvGrpSpPr/>
          <p:nvPr/>
        </p:nvGrpSpPr>
        <p:grpSpPr>
          <a:xfrm>
            <a:off x="4296231" y="5026544"/>
            <a:ext cx="1350936" cy="1831456"/>
            <a:chOff x="4296231" y="5026544"/>
            <a:chExt cx="1350936" cy="1831456"/>
          </a:xfrm>
        </p:grpSpPr>
        <p:pic>
          <p:nvPicPr>
            <p:cNvPr id="1026" name="Picture 2" descr="https://lh4.ggpht.com/2T6WgtnsITUqVRZe-PmK_eopjqd_TjdbP7YhjIakzPgMuWoXDKLaZ-RCRK-6Hg7rWQ=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6231" y="5026544"/>
              <a:ext cx="1350936" cy="135093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67817" y="6488668"/>
              <a:ext cx="1263616" cy="369332"/>
            </a:xfrm>
            <a:prstGeom prst="rect">
              <a:avLst/>
            </a:prstGeom>
            <a:noFill/>
          </p:spPr>
          <p:txBody>
            <a:bodyPr wrap="none" rtlCol="0">
              <a:spAutoFit/>
            </a:bodyPr>
            <a:lstStyle/>
            <a:p>
              <a:r>
                <a:rPr lang="en-US" dirty="0"/>
                <a:t>PowerPoint</a:t>
              </a:r>
            </a:p>
          </p:txBody>
        </p:sp>
      </p:grpSp>
      <p:grpSp>
        <p:nvGrpSpPr>
          <p:cNvPr id="8" name="Group 7"/>
          <p:cNvGrpSpPr/>
          <p:nvPr/>
        </p:nvGrpSpPr>
        <p:grpSpPr>
          <a:xfrm>
            <a:off x="6078416" y="5026545"/>
            <a:ext cx="1350935" cy="1831455"/>
            <a:chOff x="6078416" y="5026545"/>
            <a:chExt cx="1350935" cy="1831455"/>
          </a:xfrm>
        </p:grpSpPr>
        <p:pic>
          <p:nvPicPr>
            <p:cNvPr id="1028" name="Picture 4" descr="http://www.iceni.com/blog/wp-content/uploads/2012/11/W8-Phone-PDF-Reader-large-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8416" y="5026545"/>
              <a:ext cx="1350935" cy="135093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439674" y="6488668"/>
              <a:ext cx="551754" cy="369332"/>
            </a:xfrm>
            <a:prstGeom prst="rect">
              <a:avLst/>
            </a:prstGeom>
            <a:noFill/>
          </p:spPr>
          <p:txBody>
            <a:bodyPr wrap="none" rtlCol="0">
              <a:spAutoFit/>
            </a:bodyPr>
            <a:lstStyle/>
            <a:p>
              <a:r>
                <a:rPr lang="en-US" dirty="0"/>
                <a:t>PDF</a:t>
              </a:r>
            </a:p>
          </p:txBody>
        </p:sp>
      </p:grpSp>
      <p:sp>
        <p:nvSpPr>
          <p:cNvPr id="17" name="L-Shape 16"/>
          <p:cNvSpPr/>
          <p:nvPr/>
        </p:nvSpPr>
        <p:spPr>
          <a:xfrm rot="18320537">
            <a:off x="1647818" y="2385391"/>
            <a:ext cx="477044" cy="178904"/>
          </a:xfrm>
          <a:prstGeom prst="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Shape 25"/>
          <p:cNvSpPr/>
          <p:nvPr/>
        </p:nvSpPr>
        <p:spPr>
          <a:xfrm rot="18320537">
            <a:off x="1766973" y="5355814"/>
            <a:ext cx="477044" cy="178904"/>
          </a:xfrm>
          <a:prstGeom prst="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p:cNvSpPr/>
          <p:nvPr/>
        </p:nvSpPr>
        <p:spPr>
          <a:xfrm rot="18320537">
            <a:off x="9764257" y="2308874"/>
            <a:ext cx="477044" cy="178904"/>
          </a:xfrm>
          <a:prstGeom prst="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870570928"/>
      </p:ext>
    </p:extLst>
  </p:cSld>
  <p:clrMapOvr>
    <a:masterClrMapping/>
  </p:clrMapOvr>
  <mc:AlternateContent xmlns:mc="http://schemas.openxmlformats.org/markup-compatibility/2006" xmlns:p14="http://schemas.microsoft.com/office/powerpoint/2010/main">
    <mc:Choice Requires="p14">
      <p:transition spd="slow" p14:dur="2000" advTm="8322"/>
    </mc:Choice>
    <mc:Fallback xmlns="">
      <p:transition spd="slow" advTm="8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bldLst>
      <p:bldP spid="17"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2471" y="3327442"/>
            <a:ext cx="2338252" cy="923330"/>
          </a:xfrm>
          <a:prstGeom prst="rect">
            <a:avLst/>
          </a:prstGeom>
          <a:noFill/>
        </p:spPr>
        <p:txBody>
          <a:bodyPr wrap="square" rtlCol="0">
            <a:spAutoFit/>
          </a:bodyPr>
          <a:lstStyle/>
          <a:p>
            <a:pPr algn="ctr"/>
            <a:r>
              <a:rPr lang="en-US" dirty="0"/>
              <a:t>Compose-able HTML5 Text </a:t>
            </a:r>
          </a:p>
          <a:p>
            <a:pPr algn="ctr"/>
            <a:r>
              <a:rPr lang="en-US" dirty="0"/>
              <a:t>Optional Audio Object</a:t>
            </a:r>
            <a:endParaRPr lang="en-US" i="1" dirty="0"/>
          </a:p>
        </p:txBody>
      </p:sp>
      <p:sp>
        <p:nvSpPr>
          <p:cNvPr id="4" name="TextBox 3"/>
          <p:cNvSpPr txBox="1"/>
          <p:nvPr/>
        </p:nvSpPr>
        <p:spPr>
          <a:xfrm>
            <a:off x="6852471" y="4749965"/>
            <a:ext cx="2338252" cy="1477328"/>
          </a:xfrm>
          <a:prstGeom prst="rect">
            <a:avLst/>
          </a:prstGeom>
          <a:noFill/>
        </p:spPr>
        <p:txBody>
          <a:bodyPr wrap="square" rtlCol="0">
            <a:spAutoFit/>
          </a:bodyPr>
          <a:lstStyle/>
          <a:p>
            <a:pPr algn="ctr"/>
            <a:r>
              <a:rPr lang="en-US" dirty="0"/>
              <a:t>Question Set – </a:t>
            </a:r>
          </a:p>
          <a:p>
            <a:pPr algn="ctr"/>
            <a:r>
              <a:rPr lang="en-US" dirty="0"/>
              <a:t>1 to N</a:t>
            </a:r>
          </a:p>
          <a:p>
            <a:pPr algn="ctr"/>
            <a:r>
              <a:rPr lang="en-US" dirty="0"/>
              <a:t>Single Choice, Multiple Choice, FITB, Score/Summary</a:t>
            </a:r>
          </a:p>
        </p:txBody>
      </p:sp>
      <p:sp>
        <p:nvSpPr>
          <p:cNvPr id="5" name="TextBox 4"/>
          <p:cNvSpPr txBox="1"/>
          <p:nvPr/>
        </p:nvSpPr>
        <p:spPr>
          <a:xfrm>
            <a:off x="6878425" y="756181"/>
            <a:ext cx="2338252" cy="1723549"/>
          </a:xfrm>
          <a:prstGeom prst="rect">
            <a:avLst/>
          </a:prstGeom>
          <a:noFill/>
        </p:spPr>
        <p:txBody>
          <a:bodyPr wrap="square" rtlCol="0">
            <a:spAutoFit/>
          </a:bodyPr>
          <a:lstStyle/>
          <a:p>
            <a:pPr algn="ctr"/>
            <a:r>
              <a:rPr lang="en-US" dirty="0"/>
              <a:t>Single Visual Asset:</a:t>
            </a:r>
          </a:p>
          <a:p>
            <a:pPr algn="ctr"/>
            <a:r>
              <a:rPr lang="en-US" dirty="0"/>
              <a:t>Video, </a:t>
            </a:r>
          </a:p>
          <a:p>
            <a:pPr algn="ctr"/>
            <a:r>
              <a:rPr lang="en-US" dirty="0"/>
              <a:t>Converted PDF or PPT, </a:t>
            </a:r>
          </a:p>
          <a:p>
            <a:pPr algn="ctr"/>
            <a:r>
              <a:rPr lang="en-US" dirty="0"/>
              <a:t>Graphic, </a:t>
            </a:r>
          </a:p>
          <a:p>
            <a:pPr algn="ctr"/>
            <a:r>
              <a:rPr lang="en-US" dirty="0"/>
              <a:t>URL </a:t>
            </a:r>
            <a:r>
              <a:rPr lang="en-US" sz="1600" dirty="0"/>
              <a:t>(Website/Blog/YouTube)</a:t>
            </a:r>
            <a:endParaRPr lang="en-US" dirty="0"/>
          </a:p>
        </p:txBody>
      </p:sp>
      <p:sp>
        <p:nvSpPr>
          <p:cNvPr id="6" name="Right Brace 5"/>
          <p:cNvSpPr/>
          <p:nvPr/>
        </p:nvSpPr>
        <p:spPr>
          <a:xfrm>
            <a:off x="5959384" y="571352"/>
            <a:ext cx="602401" cy="2328975"/>
          </a:xfrm>
          <a:prstGeom prst="rightBrace">
            <a:avLst>
              <a:gd name="adj1" fmla="val 8333"/>
              <a:gd name="adj2" fmla="val 425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5904740" y="2900327"/>
            <a:ext cx="657045" cy="1592897"/>
          </a:xfrm>
          <a:prstGeom prst="rightBrace">
            <a:avLst>
              <a:gd name="adj1" fmla="val 8333"/>
              <a:gd name="adj2" fmla="val 5795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5896983" y="4540898"/>
            <a:ext cx="563882" cy="1531491"/>
          </a:xfrm>
          <a:prstGeom prst="rightBrace">
            <a:avLst>
              <a:gd name="adj1" fmla="val 8333"/>
              <a:gd name="adj2" fmla="val 49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p:cNvGrpSpPr/>
          <p:nvPr/>
        </p:nvGrpSpPr>
        <p:grpSpPr>
          <a:xfrm>
            <a:off x="1661375" y="553792"/>
            <a:ext cx="4261733" cy="5268957"/>
            <a:chOff x="7617018" y="963561"/>
            <a:chExt cx="3778853" cy="4797075"/>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57598"/>
            <a:stretch/>
          </p:blipFill>
          <p:spPr>
            <a:xfrm>
              <a:off x="7617018" y="963561"/>
              <a:ext cx="3778853" cy="213638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42099" b="38857"/>
            <a:stretch/>
          </p:blipFill>
          <p:spPr>
            <a:xfrm>
              <a:off x="7617018" y="4801114"/>
              <a:ext cx="3778853" cy="959522"/>
            </a:xfrm>
            <a:prstGeom prst="rect">
              <a:avLst/>
            </a:prstGeom>
          </p:spPr>
        </p:pic>
        <p:pic>
          <p:nvPicPr>
            <p:cNvPr id="11" name="Picture 10"/>
            <p:cNvPicPr>
              <a:picLocks noChangeAspect="1"/>
            </p:cNvPicPr>
            <p:nvPr/>
          </p:nvPicPr>
          <p:blipFill>
            <a:blip r:embed="rId5"/>
            <a:stretch>
              <a:fillRect/>
            </a:stretch>
          </p:blipFill>
          <p:spPr>
            <a:xfrm>
              <a:off x="7624776" y="3099943"/>
              <a:ext cx="3744970" cy="1450239"/>
            </a:xfrm>
            <a:prstGeom prst="rect">
              <a:avLst/>
            </a:prstGeom>
          </p:spPr>
        </p:pic>
        <p:sp>
          <p:nvSpPr>
            <p:cNvPr id="12" name="Rectangle 11"/>
            <p:cNvSpPr/>
            <p:nvPr/>
          </p:nvSpPr>
          <p:spPr>
            <a:xfrm>
              <a:off x="7624776" y="4633998"/>
              <a:ext cx="3744970" cy="151540"/>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7674151" y="4663558"/>
              <a:ext cx="284230" cy="92417"/>
              <a:chOff x="7662509" y="2858492"/>
              <a:chExt cx="284230" cy="92417"/>
            </a:xfrm>
          </p:grpSpPr>
          <p:sp>
            <p:nvSpPr>
              <p:cNvPr id="14" name="Isosceles Triangle 13"/>
              <p:cNvSpPr/>
              <p:nvPr/>
            </p:nvSpPr>
            <p:spPr>
              <a:xfrm rot="16200000">
                <a:off x="7666042" y="2854959"/>
                <a:ext cx="92417" cy="99483"/>
              </a:xfrm>
              <a:prstGeom prst="triangl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a:off x="7850789" y="2854959"/>
                <a:ext cx="92417" cy="99483"/>
              </a:xfrm>
              <a:prstGeom prst="triangl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p:cNvSpPr txBox="1"/>
          <p:nvPr/>
        </p:nvSpPr>
        <p:spPr>
          <a:xfrm>
            <a:off x="2009967" y="6357290"/>
            <a:ext cx="7789546" cy="369332"/>
          </a:xfrm>
          <a:prstGeom prst="rect">
            <a:avLst/>
          </a:prstGeom>
          <a:noFill/>
        </p:spPr>
        <p:txBody>
          <a:bodyPr wrap="square" rtlCol="0">
            <a:spAutoFit/>
          </a:bodyPr>
          <a:lstStyle/>
          <a:p>
            <a:pPr algn="ctr"/>
            <a:r>
              <a:rPr lang="en-US" dirty="0"/>
              <a:t>A, B or C may be primary panel. Panels not selected may be turned on/off.</a:t>
            </a:r>
          </a:p>
        </p:txBody>
      </p:sp>
      <p:sp>
        <p:nvSpPr>
          <p:cNvPr id="19" name="TextBox 18"/>
          <p:cNvSpPr txBox="1"/>
          <p:nvPr/>
        </p:nvSpPr>
        <p:spPr>
          <a:xfrm>
            <a:off x="3503053" y="1202457"/>
            <a:ext cx="526106" cy="769441"/>
          </a:xfrm>
          <a:prstGeom prst="rect">
            <a:avLst/>
          </a:prstGeom>
          <a:noFill/>
        </p:spPr>
        <p:txBody>
          <a:bodyPr wrap="none" rtlCol="0">
            <a:spAutoFit/>
          </a:bodyPr>
          <a:lstStyle/>
          <a:p>
            <a:r>
              <a:rPr lang="en-US" sz="4400" b="1" dirty="0"/>
              <a:t>A</a:t>
            </a:r>
          </a:p>
        </p:txBody>
      </p:sp>
      <p:sp>
        <p:nvSpPr>
          <p:cNvPr id="21" name="TextBox 20"/>
          <p:cNvSpPr txBox="1"/>
          <p:nvPr/>
        </p:nvSpPr>
        <p:spPr>
          <a:xfrm>
            <a:off x="3503053" y="3404387"/>
            <a:ext cx="500458" cy="769441"/>
          </a:xfrm>
          <a:prstGeom prst="rect">
            <a:avLst/>
          </a:prstGeom>
          <a:noFill/>
        </p:spPr>
        <p:txBody>
          <a:bodyPr wrap="none" rtlCol="0">
            <a:spAutoFit/>
          </a:bodyPr>
          <a:lstStyle/>
          <a:p>
            <a:r>
              <a:rPr lang="en-US" sz="4400" b="1" dirty="0"/>
              <a:t>B</a:t>
            </a:r>
          </a:p>
        </p:txBody>
      </p:sp>
      <p:sp>
        <p:nvSpPr>
          <p:cNvPr id="22" name="TextBox 21"/>
          <p:cNvSpPr txBox="1"/>
          <p:nvPr/>
        </p:nvSpPr>
        <p:spPr>
          <a:xfrm>
            <a:off x="3503053" y="5115071"/>
            <a:ext cx="482824" cy="769441"/>
          </a:xfrm>
          <a:prstGeom prst="rect">
            <a:avLst/>
          </a:prstGeom>
          <a:noFill/>
        </p:spPr>
        <p:txBody>
          <a:bodyPr wrap="none" rtlCol="0">
            <a:spAutoFit/>
          </a:bodyPr>
          <a:lstStyle/>
          <a:p>
            <a:r>
              <a:rPr lang="en-US" sz="4400" b="1" dirty="0"/>
              <a:t>C</a:t>
            </a:r>
          </a:p>
        </p:txBody>
      </p:sp>
      <p:cxnSp>
        <p:nvCxnSpPr>
          <p:cNvPr id="16" name="Straight Connector 15"/>
          <p:cNvCxnSpPr/>
          <p:nvPr/>
        </p:nvCxnSpPr>
        <p:spPr>
          <a:xfrm>
            <a:off x="1725809" y="6072389"/>
            <a:ext cx="405295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151919" y="36811"/>
            <a:ext cx="1614929" cy="369332"/>
          </a:xfrm>
          <a:prstGeom prst="rect">
            <a:avLst/>
          </a:prstGeom>
          <a:noFill/>
        </p:spPr>
        <p:txBody>
          <a:bodyPr wrap="none" rtlCol="0">
            <a:spAutoFit/>
          </a:bodyPr>
          <a:lstStyle/>
          <a:p>
            <a:r>
              <a:rPr lang="en-US" b="1" dirty="0"/>
              <a:t>Micro Learning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707242115"/>
      </p:ext>
    </p:extLst>
  </p:cSld>
  <p:clrMapOvr>
    <a:masterClrMapping/>
  </p:clrMapOvr>
  <mc:AlternateContent xmlns:mc="http://schemas.openxmlformats.org/markup-compatibility/2006" xmlns:p14="http://schemas.microsoft.com/office/powerpoint/2010/main">
    <mc:Choice Requires="p14">
      <p:transition spd="slow" p14:dur="2000" advTm="8824"/>
    </mc:Choice>
    <mc:Fallback xmlns="">
      <p:transition spd="slow" advTm="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5"/>
          <a:stretch>
            <a:fillRect/>
          </a:stretch>
        </p:blipFill>
        <p:spPr>
          <a:xfrm>
            <a:off x="3302184" y="3907209"/>
            <a:ext cx="3045852" cy="1827186"/>
          </a:xfrm>
          <a:prstGeom prst="rect">
            <a:avLst/>
          </a:prstGeom>
          <a:ln>
            <a:solidFill>
              <a:schemeClr val="tx1"/>
            </a:solidFill>
          </a:ln>
        </p:spPr>
      </p:pic>
      <p:sp>
        <p:nvSpPr>
          <p:cNvPr id="9" name="Right Arrow 8"/>
          <p:cNvSpPr/>
          <p:nvPr/>
        </p:nvSpPr>
        <p:spPr>
          <a:xfrm>
            <a:off x="6820829" y="1607506"/>
            <a:ext cx="1877923" cy="37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http://classwithapps.com/wp-content/uploads/2013/02/sha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168" y="1224493"/>
            <a:ext cx="1066094" cy="118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217955" y="958061"/>
            <a:ext cx="960519" cy="338554"/>
          </a:xfrm>
          <a:prstGeom prst="rect">
            <a:avLst/>
          </a:prstGeom>
          <a:noFill/>
        </p:spPr>
        <p:txBody>
          <a:bodyPr wrap="none" rtlCol="0">
            <a:spAutoFit/>
          </a:bodyPr>
          <a:lstStyle/>
          <a:p>
            <a:pPr algn="ctr"/>
            <a:r>
              <a:rPr lang="en-US" sz="1600" dirty="0"/>
              <a:t>Publisher</a:t>
            </a:r>
          </a:p>
        </p:txBody>
      </p:sp>
      <p:grpSp>
        <p:nvGrpSpPr>
          <p:cNvPr id="23" name="Group 22"/>
          <p:cNvGrpSpPr/>
          <p:nvPr/>
        </p:nvGrpSpPr>
        <p:grpSpPr>
          <a:xfrm>
            <a:off x="155575" y="387801"/>
            <a:ext cx="2960119" cy="6285182"/>
            <a:chOff x="155575" y="-144463"/>
            <a:chExt cx="2977994" cy="6285182"/>
          </a:xfrm>
        </p:grpSpPr>
        <p:pic>
          <p:nvPicPr>
            <p:cNvPr id="24" name="Picture 4" descr="http://3qilabs.com/wp-content/uploads/2014/09/078544-blue-jelly-icon-business-gears1-sc4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7722" y="766143"/>
              <a:ext cx="879554" cy="87955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42616" y="306917"/>
              <a:ext cx="864660" cy="584775"/>
            </a:xfrm>
            <a:prstGeom prst="rect">
              <a:avLst/>
            </a:prstGeom>
            <a:noFill/>
          </p:spPr>
          <p:txBody>
            <a:bodyPr wrap="none" rtlCol="0">
              <a:spAutoFit/>
            </a:bodyPr>
            <a:lstStyle/>
            <a:p>
              <a:r>
                <a:rPr lang="en-US" sz="1600" dirty="0"/>
                <a:t>Content</a:t>
              </a:r>
            </a:p>
            <a:p>
              <a:r>
                <a:rPr lang="en-US" sz="1600" dirty="0"/>
                <a:t>Services</a:t>
              </a:r>
            </a:p>
          </p:txBody>
        </p:sp>
        <p:sp>
          <p:nvSpPr>
            <p:cNvPr id="26" name="AutoShape 10" descr="http://www.ppc-essentials.com/wp-content/themes/ppc-essentials-2/images/icon-landing-page.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descr="http://media.tumblr.com/eb087fd5c5a7bceeab3672cd1e020bcb/tumblr_inline_mrw3d3noVY1qz4rgp.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085" t="20375" r="17035" b="18813"/>
            <a:stretch/>
          </p:blipFill>
          <p:spPr bwMode="auto">
            <a:xfrm>
              <a:off x="2253669" y="858776"/>
              <a:ext cx="879900" cy="78514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96752" y="1618186"/>
              <a:ext cx="990977" cy="261610"/>
            </a:xfrm>
            <a:prstGeom prst="rect">
              <a:avLst/>
            </a:prstGeom>
            <a:noFill/>
            <a:ln>
              <a:solidFill>
                <a:schemeClr val="tx1"/>
              </a:solidFill>
            </a:ln>
          </p:spPr>
          <p:txBody>
            <a:bodyPr wrap="none" rtlCol="0">
              <a:spAutoFit/>
            </a:bodyPr>
            <a:lstStyle/>
            <a:p>
              <a:r>
                <a:rPr lang="en-US" sz="1100" dirty="0"/>
                <a:t>PPT to HTML5</a:t>
              </a:r>
            </a:p>
          </p:txBody>
        </p:sp>
        <p:sp>
          <p:nvSpPr>
            <p:cNvPr id="30" name="TextBox 29"/>
            <p:cNvSpPr txBox="1"/>
            <p:nvPr/>
          </p:nvSpPr>
          <p:spPr>
            <a:xfrm>
              <a:off x="292014" y="2381291"/>
              <a:ext cx="1154483" cy="261610"/>
            </a:xfrm>
            <a:prstGeom prst="rect">
              <a:avLst/>
            </a:prstGeom>
            <a:noFill/>
            <a:ln>
              <a:solidFill>
                <a:schemeClr val="tx1"/>
              </a:solidFill>
            </a:ln>
          </p:spPr>
          <p:txBody>
            <a:bodyPr wrap="none" rtlCol="0">
              <a:spAutoFit/>
            </a:bodyPr>
            <a:lstStyle/>
            <a:p>
              <a:r>
                <a:rPr lang="en-US" sz="1100" dirty="0"/>
                <a:t>Media Converter</a:t>
              </a:r>
            </a:p>
          </p:txBody>
        </p:sp>
        <p:sp>
          <p:nvSpPr>
            <p:cNvPr id="31" name="TextBox 30"/>
            <p:cNvSpPr txBox="1"/>
            <p:nvPr/>
          </p:nvSpPr>
          <p:spPr>
            <a:xfrm>
              <a:off x="283909" y="2774640"/>
              <a:ext cx="1168910" cy="430887"/>
            </a:xfrm>
            <a:prstGeom prst="rect">
              <a:avLst/>
            </a:prstGeom>
            <a:noFill/>
            <a:ln>
              <a:solidFill>
                <a:schemeClr val="tx1"/>
              </a:solidFill>
            </a:ln>
          </p:spPr>
          <p:txBody>
            <a:bodyPr wrap="none" rtlCol="0">
              <a:spAutoFit/>
            </a:bodyPr>
            <a:lstStyle/>
            <a:p>
              <a:pPr algn="ctr"/>
              <a:r>
                <a:rPr lang="en-US" sz="1100" dirty="0"/>
                <a:t>Learning Content</a:t>
              </a:r>
            </a:p>
            <a:p>
              <a:pPr algn="ctr"/>
              <a:r>
                <a:rPr lang="en-US" sz="1100" dirty="0"/>
                <a:t>Handlers</a:t>
              </a:r>
            </a:p>
          </p:txBody>
        </p:sp>
        <p:sp>
          <p:nvSpPr>
            <p:cNvPr id="32" name="TextBox 31"/>
            <p:cNvSpPr txBox="1"/>
            <p:nvPr/>
          </p:nvSpPr>
          <p:spPr>
            <a:xfrm>
              <a:off x="2270026" y="306917"/>
              <a:ext cx="851900" cy="584775"/>
            </a:xfrm>
            <a:prstGeom prst="rect">
              <a:avLst/>
            </a:prstGeom>
            <a:noFill/>
          </p:spPr>
          <p:txBody>
            <a:bodyPr wrap="none" rtlCol="0">
              <a:spAutoFit/>
            </a:bodyPr>
            <a:lstStyle/>
            <a:p>
              <a:pPr algn="ctr"/>
              <a:r>
                <a:rPr lang="en-US" sz="1600" dirty="0"/>
                <a:t>Content</a:t>
              </a:r>
            </a:p>
            <a:p>
              <a:pPr algn="ctr"/>
              <a:r>
                <a:rPr lang="en-US" sz="1600" dirty="0"/>
                <a:t>Creator</a:t>
              </a:r>
            </a:p>
          </p:txBody>
        </p:sp>
        <p:grpSp>
          <p:nvGrpSpPr>
            <p:cNvPr id="33" name="Group 32"/>
            <p:cNvGrpSpPr/>
            <p:nvPr/>
          </p:nvGrpSpPr>
          <p:grpSpPr>
            <a:xfrm>
              <a:off x="458635" y="4464472"/>
              <a:ext cx="2421170" cy="1676247"/>
              <a:chOff x="1280615" y="1533118"/>
              <a:chExt cx="6985168" cy="4510153"/>
            </a:xfrm>
          </p:grpSpPr>
          <p:pic>
            <p:nvPicPr>
              <p:cNvPr id="38" name="Picture 37"/>
              <p:cNvPicPr>
                <a:picLocks noChangeAspect="1"/>
              </p:cNvPicPr>
              <p:nvPr/>
            </p:nvPicPr>
            <p:blipFill rotWithShape="1">
              <a:blip r:embed="rId9"/>
              <a:srcRect t="10074" r="-11047"/>
              <a:stretch/>
            </p:blipFill>
            <p:spPr>
              <a:xfrm>
                <a:off x="1280615" y="1533118"/>
                <a:ext cx="6985168" cy="4510153"/>
              </a:xfrm>
              <a:prstGeom prst="rect">
                <a:avLst/>
              </a:prstGeom>
            </p:spPr>
          </p:pic>
          <p:sp>
            <p:nvSpPr>
              <p:cNvPr id="39" name="Rectangle 38"/>
              <p:cNvSpPr/>
              <p:nvPr/>
            </p:nvSpPr>
            <p:spPr>
              <a:xfrm>
                <a:off x="2851354" y="2304302"/>
                <a:ext cx="4562169" cy="73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10"/>
              <a:stretch>
                <a:fillRect/>
              </a:stretch>
            </p:blipFill>
            <p:spPr>
              <a:xfrm>
                <a:off x="2871021" y="2356882"/>
                <a:ext cx="494210" cy="640081"/>
              </a:xfrm>
              <a:prstGeom prst="rect">
                <a:avLst/>
              </a:prstGeom>
            </p:spPr>
          </p:pic>
          <p:pic>
            <p:nvPicPr>
              <p:cNvPr id="41" name="Picture 40"/>
              <p:cNvPicPr>
                <a:picLocks noChangeAspect="1"/>
              </p:cNvPicPr>
              <p:nvPr/>
            </p:nvPicPr>
            <p:blipFill>
              <a:blip r:embed="rId11"/>
              <a:stretch>
                <a:fillRect/>
              </a:stretch>
            </p:blipFill>
            <p:spPr>
              <a:xfrm>
                <a:off x="3642114" y="2375603"/>
                <a:ext cx="506760" cy="656332"/>
              </a:xfrm>
              <a:prstGeom prst="rect">
                <a:avLst/>
              </a:prstGeom>
            </p:spPr>
          </p:pic>
          <p:pic>
            <p:nvPicPr>
              <p:cNvPr id="42" name="Picture 41"/>
              <p:cNvPicPr>
                <a:picLocks noChangeAspect="1"/>
              </p:cNvPicPr>
              <p:nvPr/>
            </p:nvPicPr>
            <p:blipFill>
              <a:blip r:embed="rId12"/>
              <a:stretch>
                <a:fillRect/>
              </a:stretch>
            </p:blipFill>
            <p:spPr>
              <a:xfrm>
                <a:off x="4456096" y="2372703"/>
                <a:ext cx="483700" cy="685800"/>
              </a:xfrm>
              <a:prstGeom prst="rect">
                <a:avLst/>
              </a:prstGeom>
            </p:spPr>
          </p:pic>
          <p:pic>
            <p:nvPicPr>
              <p:cNvPr id="43" name="Picture 42"/>
              <p:cNvPicPr>
                <a:picLocks noChangeAspect="1"/>
              </p:cNvPicPr>
              <p:nvPr/>
            </p:nvPicPr>
            <p:blipFill>
              <a:blip r:embed="rId13"/>
              <a:stretch>
                <a:fillRect/>
              </a:stretch>
            </p:blipFill>
            <p:spPr>
              <a:xfrm>
                <a:off x="5203869" y="2390701"/>
                <a:ext cx="494213" cy="640081"/>
              </a:xfrm>
              <a:prstGeom prst="rect">
                <a:avLst/>
              </a:prstGeom>
            </p:spPr>
          </p:pic>
          <p:pic>
            <p:nvPicPr>
              <p:cNvPr id="44" name="Picture 43"/>
              <p:cNvPicPr>
                <a:picLocks noChangeAspect="1"/>
              </p:cNvPicPr>
              <p:nvPr/>
            </p:nvPicPr>
            <p:blipFill>
              <a:blip r:embed="rId14"/>
              <a:stretch>
                <a:fillRect/>
              </a:stretch>
            </p:blipFill>
            <p:spPr>
              <a:xfrm>
                <a:off x="5975409" y="2391920"/>
                <a:ext cx="501160" cy="640081"/>
              </a:xfrm>
              <a:prstGeom prst="rect">
                <a:avLst/>
              </a:prstGeom>
            </p:spPr>
          </p:pic>
          <p:pic>
            <p:nvPicPr>
              <p:cNvPr id="45" name="Picture 44"/>
              <p:cNvPicPr>
                <a:picLocks noChangeAspect="1"/>
              </p:cNvPicPr>
              <p:nvPr/>
            </p:nvPicPr>
            <p:blipFill>
              <a:blip r:embed="rId15"/>
              <a:stretch>
                <a:fillRect/>
              </a:stretch>
            </p:blipFill>
            <p:spPr>
              <a:xfrm>
                <a:off x="6745689" y="2395563"/>
                <a:ext cx="488258" cy="640081"/>
              </a:xfrm>
              <a:prstGeom prst="rect">
                <a:avLst/>
              </a:prstGeom>
            </p:spPr>
          </p:pic>
          <p:sp>
            <p:nvSpPr>
              <p:cNvPr id="46" name="Rectangle 45"/>
              <p:cNvSpPr/>
              <p:nvPr/>
            </p:nvSpPr>
            <p:spPr>
              <a:xfrm>
                <a:off x="2841522" y="3334013"/>
                <a:ext cx="4562169" cy="73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841522" y="4334907"/>
                <a:ext cx="4562169" cy="73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8" name="Rectangle 47"/>
              <p:cNvSpPr/>
              <p:nvPr/>
            </p:nvSpPr>
            <p:spPr>
              <a:xfrm>
                <a:off x="2825533" y="5310673"/>
                <a:ext cx="4562169" cy="323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49" name="Picture 48"/>
              <p:cNvPicPr>
                <a:picLocks noChangeAspect="1"/>
              </p:cNvPicPr>
              <p:nvPr/>
            </p:nvPicPr>
            <p:blipFill>
              <a:blip r:embed="rId15"/>
              <a:stretch>
                <a:fillRect/>
              </a:stretch>
            </p:blipFill>
            <p:spPr>
              <a:xfrm>
                <a:off x="2876973" y="3401771"/>
                <a:ext cx="488258" cy="640081"/>
              </a:xfrm>
              <a:prstGeom prst="rect">
                <a:avLst/>
              </a:prstGeom>
            </p:spPr>
          </p:pic>
          <p:pic>
            <p:nvPicPr>
              <p:cNvPr id="50" name="Picture 49"/>
              <p:cNvPicPr>
                <a:picLocks noChangeAspect="1"/>
              </p:cNvPicPr>
              <p:nvPr/>
            </p:nvPicPr>
            <p:blipFill>
              <a:blip r:embed="rId15"/>
              <a:stretch>
                <a:fillRect/>
              </a:stretch>
            </p:blipFill>
            <p:spPr>
              <a:xfrm>
                <a:off x="5209824" y="4435579"/>
                <a:ext cx="488258" cy="640081"/>
              </a:xfrm>
              <a:prstGeom prst="rect">
                <a:avLst/>
              </a:prstGeom>
            </p:spPr>
          </p:pic>
          <p:pic>
            <p:nvPicPr>
              <p:cNvPr id="51" name="Picture 50"/>
              <p:cNvPicPr>
                <a:picLocks noChangeAspect="1"/>
              </p:cNvPicPr>
              <p:nvPr/>
            </p:nvPicPr>
            <p:blipFill>
              <a:blip r:embed="rId14"/>
              <a:stretch>
                <a:fillRect/>
              </a:stretch>
            </p:blipFill>
            <p:spPr>
              <a:xfrm>
                <a:off x="3647714" y="3401384"/>
                <a:ext cx="501160" cy="640081"/>
              </a:xfrm>
              <a:prstGeom prst="rect">
                <a:avLst/>
              </a:prstGeom>
            </p:spPr>
          </p:pic>
          <p:pic>
            <p:nvPicPr>
              <p:cNvPr id="52" name="Picture 51"/>
              <p:cNvPicPr>
                <a:picLocks noChangeAspect="1"/>
              </p:cNvPicPr>
              <p:nvPr/>
            </p:nvPicPr>
            <p:blipFill>
              <a:blip r:embed="rId14"/>
              <a:stretch>
                <a:fillRect/>
              </a:stretch>
            </p:blipFill>
            <p:spPr>
              <a:xfrm>
                <a:off x="5990282" y="4432132"/>
                <a:ext cx="501160" cy="640081"/>
              </a:xfrm>
              <a:prstGeom prst="rect">
                <a:avLst/>
              </a:prstGeom>
            </p:spPr>
          </p:pic>
          <p:pic>
            <p:nvPicPr>
              <p:cNvPr id="53" name="Picture 52"/>
              <p:cNvPicPr>
                <a:picLocks noChangeAspect="1"/>
              </p:cNvPicPr>
              <p:nvPr/>
            </p:nvPicPr>
            <p:blipFill>
              <a:blip r:embed="rId13"/>
              <a:stretch>
                <a:fillRect/>
              </a:stretch>
            </p:blipFill>
            <p:spPr>
              <a:xfrm>
                <a:off x="4425740" y="3397493"/>
                <a:ext cx="494213" cy="640081"/>
              </a:xfrm>
              <a:prstGeom prst="rect">
                <a:avLst/>
              </a:prstGeom>
            </p:spPr>
          </p:pic>
          <p:pic>
            <p:nvPicPr>
              <p:cNvPr id="54" name="Picture 53"/>
              <p:cNvPicPr>
                <a:picLocks noChangeAspect="1"/>
              </p:cNvPicPr>
              <p:nvPr/>
            </p:nvPicPr>
            <p:blipFill>
              <a:blip r:embed="rId13"/>
              <a:stretch>
                <a:fillRect/>
              </a:stretch>
            </p:blipFill>
            <p:spPr>
              <a:xfrm>
                <a:off x="6764779" y="4438318"/>
                <a:ext cx="494213" cy="640081"/>
              </a:xfrm>
              <a:prstGeom prst="rect">
                <a:avLst/>
              </a:prstGeom>
            </p:spPr>
          </p:pic>
          <p:pic>
            <p:nvPicPr>
              <p:cNvPr id="55" name="Picture 54"/>
              <p:cNvPicPr>
                <a:picLocks noChangeAspect="1"/>
              </p:cNvPicPr>
              <p:nvPr/>
            </p:nvPicPr>
            <p:blipFill>
              <a:blip r:embed="rId12"/>
              <a:stretch>
                <a:fillRect/>
              </a:stretch>
            </p:blipFill>
            <p:spPr>
              <a:xfrm>
                <a:off x="5220314" y="3397496"/>
                <a:ext cx="483700" cy="685800"/>
              </a:xfrm>
              <a:prstGeom prst="rect">
                <a:avLst/>
              </a:prstGeom>
            </p:spPr>
          </p:pic>
          <p:pic>
            <p:nvPicPr>
              <p:cNvPr id="56" name="Picture 55"/>
              <p:cNvPicPr>
                <a:picLocks noChangeAspect="1"/>
              </p:cNvPicPr>
              <p:nvPr/>
            </p:nvPicPr>
            <p:blipFill>
              <a:blip r:embed="rId12"/>
              <a:stretch>
                <a:fillRect/>
              </a:stretch>
            </p:blipFill>
            <p:spPr>
              <a:xfrm>
                <a:off x="2887082" y="4382972"/>
                <a:ext cx="483700" cy="685800"/>
              </a:xfrm>
              <a:prstGeom prst="rect">
                <a:avLst/>
              </a:prstGeom>
            </p:spPr>
          </p:pic>
          <p:pic>
            <p:nvPicPr>
              <p:cNvPr id="57" name="Picture 56"/>
              <p:cNvPicPr>
                <a:picLocks noChangeAspect="1"/>
              </p:cNvPicPr>
              <p:nvPr/>
            </p:nvPicPr>
            <p:blipFill>
              <a:blip r:embed="rId11"/>
              <a:stretch>
                <a:fillRect/>
              </a:stretch>
            </p:blipFill>
            <p:spPr>
              <a:xfrm>
                <a:off x="5975409" y="3405188"/>
                <a:ext cx="506760" cy="656333"/>
              </a:xfrm>
              <a:prstGeom prst="rect">
                <a:avLst/>
              </a:prstGeom>
            </p:spPr>
          </p:pic>
          <p:pic>
            <p:nvPicPr>
              <p:cNvPr id="58" name="Picture 57"/>
              <p:cNvPicPr>
                <a:picLocks noChangeAspect="1"/>
              </p:cNvPicPr>
              <p:nvPr/>
            </p:nvPicPr>
            <p:blipFill>
              <a:blip r:embed="rId11"/>
              <a:stretch>
                <a:fillRect/>
              </a:stretch>
            </p:blipFill>
            <p:spPr>
              <a:xfrm>
                <a:off x="3681385" y="4397706"/>
                <a:ext cx="506760" cy="656333"/>
              </a:xfrm>
              <a:prstGeom prst="rect">
                <a:avLst/>
              </a:prstGeom>
            </p:spPr>
          </p:pic>
          <p:pic>
            <p:nvPicPr>
              <p:cNvPr id="59" name="Picture 58"/>
              <p:cNvPicPr>
                <a:picLocks noChangeAspect="1"/>
              </p:cNvPicPr>
              <p:nvPr/>
            </p:nvPicPr>
            <p:blipFill>
              <a:blip r:embed="rId10"/>
              <a:stretch>
                <a:fillRect/>
              </a:stretch>
            </p:blipFill>
            <p:spPr>
              <a:xfrm>
                <a:off x="6739737" y="3413314"/>
                <a:ext cx="494210" cy="640081"/>
              </a:xfrm>
              <a:prstGeom prst="rect">
                <a:avLst/>
              </a:prstGeom>
            </p:spPr>
          </p:pic>
          <p:pic>
            <p:nvPicPr>
              <p:cNvPr id="60" name="Picture 59"/>
              <p:cNvPicPr>
                <a:picLocks noChangeAspect="1"/>
              </p:cNvPicPr>
              <p:nvPr/>
            </p:nvPicPr>
            <p:blipFill>
              <a:blip r:embed="rId10"/>
              <a:stretch>
                <a:fillRect/>
              </a:stretch>
            </p:blipFill>
            <p:spPr>
              <a:xfrm>
                <a:off x="4410654" y="4413958"/>
                <a:ext cx="494210" cy="640081"/>
              </a:xfrm>
              <a:prstGeom prst="rect">
                <a:avLst/>
              </a:prstGeom>
            </p:spPr>
          </p:pic>
        </p:grpSp>
        <p:cxnSp>
          <p:nvCxnSpPr>
            <p:cNvPr id="34" name="Straight Arrow Connector 33"/>
            <p:cNvCxnSpPr/>
            <p:nvPr/>
          </p:nvCxnSpPr>
          <p:spPr>
            <a:xfrm flipV="1">
              <a:off x="2537705" y="3725998"/>
              <a:ext cx="0" cy="5359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Right Arrow 34"/>
            <p:cNvSpPr/>
            <p:nvPr/>
          </p:nvSpPr>
          <p:spPr>
            <a:xfrm rot="16200000">
              <a:off x="2221147" y="3788423"/>
              <a:ext cx="603256" cy="34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5400000">
              <a:off x="433289" y="3788423"/>
              <a:ext cx="603256" cy="34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225432" y="3622128"/>
              <a:ext cx="761509" cy="338554"/>
            </a:xfrm>
            <a:prstGeom prst="rect">
              <a:avLst/>
            </a:prstGeom>
            <a:noFill/>
          </p:spPr>
          <p:txBody>
            <a:bodyPr wrap="none" rtlCol="0">
              <a:spAutoFit/>
            </a:bodyPr>
            <a:lstStyle/>
            <a:p>
              <a:pPr algn="ctr"/>
              <a:r>
                <a:rPr lang="en-US" sz="1600" dirty="0"/>
                <a:t>Library</a:t>
              </a:r>
            </a:p>
          </p:txBody>
        </p:sp>
      </p:grpSp>
      <p:grpSp>
        <p:nvGrpSpPr>
          <p:cNvPr id="63" name="Group 62"/>
          <p:cNvGrpSpPr/>
          <p:nvPr/>
        </p:nvGrpSpPr>
        <p:grpSpPr>
          <a:xfrm>
            <a:off x="6346238" y="2138155"/>
            <a:ext cx="5600683" cy="4702686"/>
            <a:chOff x="6339783" y="1839126"/>
            <a:chExt cx="5600683" cy="4702686"/>
          </a:xfrm>
        </p:grpSpPr>
        <p:grpSp>
          <p:nvGrpSpPr>
            <p:cNvPr id="64" name="Group 63"/>
            <p:cNvGrpSpPr/>
            <p:nvPr/>
          </p:nvGrpSpPr>
          <p:grpSpPr>
            <a:xfrm>
              <a:off x="6339783" y="5297090"/>
              <a:ext cx="4274851" cy="1244722"/>
              <a:chOff x="6874064" y="4798459"/>
              <a:chExt cx="4274851" cy="1244722"/>
            </a:xfrm>
          </p:grpSpPr>
          <p:sp>
            <p:nvSpPr>
              <p:cNvPr id="76" name="TextBox 75"/>
              <p:cNvSpPr txBox="1"/>
              <p:nvPr/>
            </p:nvSpPr>
            <p:spPr>
              <a:xfrm>
                <a:off x="8381554" y="4798459"/>
                <a:ext cx="2767361" cy="369332"/>
              </a:xfrm>
              <a:prstGeom prst="rect">
                <a:avLst/>
              </a:prstGeom>
              <a:noFill/>
            </p:spPr>
            <p:txBody>
              <a:bodyPr wrap="none" rtlCol="0">
                <a:spAutoFit/>
              </a:bodyPr>
              <a:lstStyle/>
              <a:p>
                <a:r>
                  <a:rPr lang="en-US" dirty="0"/>
                  <a:t>Learning Record Store (LRS)</a:t>
                </a:r>
              </a:p>
            </p:txBody>
          </p:sp>
          <p:pic>
            <p:nvPicPr>
              <p:cNvPr id="79" name="Picture 2" descr="https://upload.wikimedia.org/wikipedia/commons/thumb/4/49/Applications-database.svg/200px-Applications-database.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22106" y="5146681"/>
                <a:ext cx="716213" cy="716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2" descr="http://findicons.com/files/icons/2016/vista_style_objects/128/report.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74064" y="5193312"/>
                <a:ext cx="849868" cy="849869"/>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ight Arrow 65"/>
            <p:cNvSpPr/>
            <p:nvPr/>
          </p:nvSpPr>
          <p:spPr>
            <a:xfrm rot="16200000">
              <a:off x="6351407" y="5238599"/>
              <a:ext cx="603256" cy="34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rot="10800000">
              <a:off x="7253390" y="5831496"/>
              <a:ext cx="1160803" cy="34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Bent-Up Arrow 67"/>
            <p:cNvSpPr/>
            <p:nvPr/>
          </p:nvSpPr>
          <p:spPr>
            <a:xfrm rot="10800000">
              <a:off x="8717752" y="3975184"/>
              <a:ext cx="1411953" cy="1367909"/>
            </a:xfrm>
            <a:prstGeom prst="bentUpArrow">
              <a:avLst>
                <a:gd name="adj1" fmla="val 15051"/>
                <a:gd name="adj2" fmla="val 15638"/>
                <a:gd name="adj3" fmla="val 22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apezoid 68"/>
            <p:cNvSpPr/>
            <p:nvPr/>
          </p:nvSpPr>
          <p:spPr>
            <a:xfrm rot="20231396">
              <a:off x="9708030" y="1839126"/>
              <a:ext cx="1574919" cy="2434574"/>
            </a:xfrm>
            <a:prstGeom prst="trapezoid">
              <a:avLst>
                <a:gd name="adj" fmla="val 48570"/>
              </a:avLst>
            </a:prstGeom>
            <a:solidFill>
              <a:schemeClr val="bg1">
                <a:lumMod val="8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10231180" y="3469831"/>
              <a:ext cx="1608684" cy="1099267"/>
              <a:chOff x="10324853" y="2062436"/>
              <a:chExt cx="1608684" cy="1099267"/>
            </a:xfrm>
          </p:grpSpPr>
          <p:pic>
            <p:nvPicPr>
              <p:cNvPr id="74" name="Picture 2" descr="http://www.techdoze.net/wp-content/uploads/2012/12/ipad-mini.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10579561" y="1807728"/>
                <a:ext cx="1099267" cy="160868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19"/>
              <a:stretch>
                <a:fillRect/>
              </a:stretch>
            </p:blipFill>
            <p:spPr>
              <a:xfrm>
                <a:off x="10530692" y="2271247"/>
                <a:ext cx="1222556" cy="734848"/>
              </a:xfrm>
              <a:prstGeom prst="rect">
                <a:avLst/>
              </a:prstGeom>
            </p:spPr>
          </p:pic>
        </p:grpSp>
        <p:sp>
          <p:nvSpPr>
            <p:cNvPr id="71" name="TextBox 70"/>
            <p:cNvSpPr txBox="1"/>
            <p:nvPr/>
          </p:nvSpPr>
          <p:spPr>
            <a:xfrm>
              <a:off x="10156130" y="4654890"/>
              <a:ext cx="1784336" cy="523220"/>
            </a:xfrm>
            <a:prstGeom prst="rect">
              <a:avLst/>
            </a:prstGeom>
            <a:noFill/>
          </p:spPr>
          <p:txBody>
            <a:bodyPr wrap="none" rtlCol="0">
              <a:spAutoFit/>
            </a:bodyPr>
            <a:lstStyle/>
            <a:p>
              <a:pPr algn="ctr"/>
              <a:r>
                <a:rPr lang="en-US" sz="1400" dirty="0"/>
                <a:t>Mobile Online/Offline</a:t>
              </a:r>
            </a:p>
            <a:p>
              <a:pPr algn="ctr"/>
              <a:r>
                <a:rPr lang="en-US" sz="1400" dirty="0"/>
                <a:t>Package</a:t>
              </a:r>
            </a:p>
          </p:txBody>
        </p:sp>
      </p:grpSp>
      <p:sp>
        <p:nvSpPr>
          <p:cNvPr id="89" name="TextBox 88"/>
          <p:cNvSpPr txBox="1"/>
          <p:nvPr/>
        </p:nvSpPr>
        <p:spPr>
          <a:xfrm>
            <a:off x="8778615" y="3681459"/>
            <a:ext cx="1298241" cy="584775"/>
          </a:xfrm>
          <a:prstGeom prst="rect">
            <a:avLst/>
          </a:prstGeom>
          <a:noFill/>
        </p:spPr>
        <p:txBody>
          <a:bodyPr wrap="none" rtlCol="0">
            <a:spAutoFit/>
          </a:bodyPr>
          <a:lstStyle/>
          <a:p>
            <a:pPr algn="ctr"/>
            <a:r>
              <a:rPr lang="en-US" sz="1600" dirty="0"/>
              <a:t>x API</a:t>
            </a:r>
          </a:p>
          <a:p>
            <a:pPr algn="ctr"/>
            <a:r>
              <a:rPr lang="en-US" sz="1600" dirty="0"/>
              <a:t>“Tin Can API”</a:t>
            </a:r>
          </a:p>
        </p:txBody>
      </p:sp>
      <p:pic>
        <p:nvPicPr>
          <p:cNvPr id="13" name="Picture 12"/>
          <p:cNvPicPr>
            <a:picLocks noChangeAspect="1"/>
          </p:cNvPicPr>
          <p:nvPr/>
        </p:nvPicPr>
        <p:blipFill>
          <a:blip r:embed="rId20"/>
          <a:stretch>
            <a:fillRect/>
          </a:stretch>
        </p:blipFill>
        <p:spPr>
          <a:xfrm>
            <a:off x="4539191" y="3539931"/>
            <a:ext cx="3431506" cy="1849211"/>
          </a:xfrm>
          <a:prstGeom prst="rect">
            <a:avLst/>
          </a:prstGeom>
          <a:ln>
            <a:solidFill>
              <a:schemeClr val="tx1"/>
            </a:solidFill>
          </a:ln>
          <a:effectLst>
            <a:outerShdw blurRad="50800" dist="38100" dir="2700000" algn="tl" rotWithShape="0">
              <a:prstClr val="black">
                <a:alpha val="40000"/>
              </a:prstClr>
            </a:outerShdw>
          </a:effectLst>
        </p:spPr>
      </p:pic>
      <p:sp>
        <p:nvSpPr>
          <p:cNvPr id="90" name="TextBox 89"/>
          <p:cNvSpPr txBox="1"/>
          <p:nvPr/>
        </p:nvSpPr>
        <p:spPr>
          <a:xfrm>
            <a:off x="5698215" y="4112345"/>
            <a:ext cx="1296047" cy="646331"/>
          </a:xfrm>
          <a:prstGeom prst="rect">
            <a:avLst/>
          </a:prstGeom>
          <a:noFill/>
        </p:spPr>
        <p:txBody>
          <a:bodyPr wrap="square" rtlCol="0">
            <a:spAutoFit/>
          </a:bodyPr>
          <a:lstStyle/>
          <a:p>
            <a:pPr algn="ctr"/>
            <a:r>
              <a:rPr lang="en-US" dirty="0"/>
              <a:t>Report</a:t>
            </a:r>
          </a:p>
          <a:p>
            <a:pPr algn="ctr"/>
            <a:r>
              <a:rPr lang="en-US" dirty="0"/>
              <a:t>Generator</a:t>
            </a:r>
          </a:p>
        </p:txBody>
      </p:sp>
      <p:sp>
        <p:nvSpPr>
          <p:cNvPr id="91" name="TextBox 90"/>
          <p:cNvSpPr txBox="1"/>
          <p:nvPr/>
        </p:nvSpPr>
        <p:spPr>
          <a:xfrm>
            <a:off x="379738" y="2522016"/>
            <a:ext cx="1000595" cy="261610"/>
          </a:xfrm>
          <a:prstGeom prst="rect">
            <a:avLst/>
          </a:prstGeom>
          <a:noFill/>
          <a:ln>
            <a:solidFill>
              <a:schemeClr val="tx1"/>
            </a:solidFill>
          </a:ln>
        </p:spPr>
        <p:txBody>
          <a:bodyPr wrap="none" rtlCol="0">
            <a:spAutoFit/>
          </a:bodyPr>
          <a:lstStyle/>
          <a:p>
            <a:r>
              <a:rPr lang="en-US" sz="1100" dirty="0"/>
              <a:t>PDF to HTML5</a:t>
            </a:r>
          </a:p>
        </p:txBody>
      </p:sp>
      <p:sp>
        <p:nvSpPr>
          <p:cNvPr id="72" name="TextBox 71"/>
          <p:cNvSpPr txBox="1"/>
          <p:nvPr/>
        </p:nvSpPr>
        <p:spPr>
          <a:xfrm>
            <a:off x="1787075" y="90772"/>
            <a:ext cx="8678878" cy="707886"/>
          </a:xfrm>
          <a:prstGeom prst="rect">
            <a:avLst/>
          </a:prstGeom>
          <a:solidFill>
            <a:schemeClr val="bg1"/>
          </a:solidFill>
        </p:spPr>
        <p:txBody>
          <a:bodyPr wrap="square" rtlCol="0">
            <a:spAutoFit/>
          </a:bodyPr>
          <a:lstStyle/>
          <a:p>
            <a:pPr algn="ctr"/>
            <a:r>
              <a:rPr lang="en-US" sz="4000" b="1" dirty="0">
                <a:latin typeface="Arial" charset="0"/>
                <a:ea typeface="Arial" charset="0"/>
                <a:cs typeface="Arial" charset="0"/>
              </a:rPr>
              <a:t>The Platform</a:t>
            </a:r>
          </a:p>
        </p:txBody>
      </p:sp>
      <p:pic>
        <p:nvPicPr>
          <p:cNvPr id="3" name="Picture 2"/>
          <p:cNvPicPr>
            <a:picLocks noChangeAspect="1"/>
          </p:cNvPicPr>
          <p:nvPr/>
        </p:nvPicPr>
        <p:blipFill>
          <a:blip r:embed="rId21"/>
          <a:stretch>
            <a:fillRect/>
          </a:stretch>
        </p:blipFill>
        <p:spPr>
          <a:xfrm>
            <a:off x="1950083" y="2222034"/>
            <a:ext cx="1300172" cy="1795476"/>
          </a:xfrm>
          <a:prstGeom prst="rect">
            <a:avLst/>
          </a:prstGeom>
        </p:spPr>
      </p:pic>
      <p:sp>
        <p:nvSpPr>
          <p:cNvPr id="73" name="TextBox 72"/>
          <p:cNvSpPr txBox="1"/>
          <p:nvPr/>
        </p:nvSpPr>
        <p:spPr>
          <a:xfrm>
            <a:off x="9506956" y="699937"/>
            <a:ext cx="569900" cy="338554"/>
          </a:xfrm>
          <a:prstGeom prst="rect">
            <a:avLst/>
          </a:prstGeom>
          <a:noFill/>
        </p:spPr>
        <p:txBody>
          <a:bodyPr wrap="none" rtlCol="0">
            <a:spAutoFit/>
          </a:bodyPr>
          <a:lstStyle/>
          <a:p>
            <a:pPr algn="ctr"/>
            <a:r>
              <a:rPr lang="en-US" sz="1600" dirty="0"/>
              <a:t>Web</a:t>
            </a:r>
          </a:p>
        </p:txBody>
      </p:sp>
      <p:sp>
        <p:nvSpPr>
          <p:cNvPr id="77" name="TextBox 76"/>
          <p:cNvSpPr txBox="1"/>
          <p:nvPr/>
        </p:nvSpPr>
        <p:spPr>
          <a:xfrm>
            <a:off x="10678256" y="1287300"/>
            <a:ext cx="580608" cy="338554"/>
          </a:xfrm>
          <a:prstGeom prst="rect">
            <a:avLst/>
          </a:prstGeom>
          <a:noFill/>
        </p:spPr>
        <p:txBody>
          <a:bodyPr wrap="none" rtlCol="0">
            <a:spAutoFit/>
          </a:bodyPr>
          <a:lstStyle/>
          <a:p>
            <a:pPr algn="ctr"/>
            <a:r>
              <a:rPr lang="en-US" sz="1600" dirty="0"/>
              <a:t>CRM</a:t>
            </a:r>
          </a:p>
        </p:txBody>
      </p:sp>
      <p:sp>
        <p:nvSpPr>
          <p:cNvPr id="80" name="TextBox 79"/>
          <p:cNvSpPr txBox="1"/>
          <p:nvPr/>
        </p:nvSpPr>
        <p:spPr>
          <a:xfrm>
            <a:off x="10732273" y="1835027"/>
            <a:ext cx="758349" cy="338554"/>
          </a:xfrm>
          <a:prstGeom prst="rect">
            <a:avLst/>
          </a:prstGeom>
          <a:noFill/>
        </p:spPr>
        <p:txBody>
          <a:bodyPr wrap="none" rtlCol="0">
            <a:spAutoFit/>
          </a:bodyPr>
          <a:lstStyle/>
          <a:p>
            <a:pPr algn="ctr"/>
            <a:r>
              <a:rPr lang="en-US" sz="1600" dirty="0"/>
              <a:t>Portals</a:t>
            </a:r>
          </a:p>
        </p:txBody>
      </p:sp>
      <p:sp>
        <p:nvSpPr>
          <p:cNvPr id="82" name="TextBox 81"/>
          <p:cNvSpPr txBox="1"/>
          <p:nvPr/>
        </p:nvSpPr>
        <p:spPr>
          <a:xfrm>
            <a:off x="9580401" y="2591408"/>
            <a:ext cx="639920" cy="338554"/>
          </a:xfrm>
          <a:prstGeom prst="rect">
            <a:avLst/>
          </a:prstGeom>
          <a:noFill/>
        </p:spPr>
        <p:txBody>
          <a:bodyPr wrap="none" rtlCol="0">
            <a:spAutoFit/>
          </a:bodyPr>
          <a:lstStyle/>
          <a:p>
            <a:pPr algn="ctr"/>
            <a:r>
              <a:rPr lang="en-US" sz="1600" dirty="0"/>
              <a:t>Email</a:t>
            </a:r>
          </a:p>
        </p:txBody>
      </p:sp>
      <p:sp>
        <p:nvSpPr>
          <p:cNvPr id="83" name="TextBox 82"/>
          <p:cNvSpPr txBox="1"/>
          <p:nvPr/>
        </p:nvSpPr>
        <p:spPr>
          <a:xfrm>
            <a:off x="10501341" y="2410794"/>
            <a:ext cx="1058431" cy="338554"/>
          </a:xfrm>
          <a:prstGeom prst="rect">
            <a:avLst/>
          </a:prstGeom>
          <a:noFill/>
        </p:spPr>
        <p:txBody>
          <a:bodyPr wrap="none" rtlCol="0">
            <a:spAutoFit/>
          </a:bodyPr>
          <a:lstStyle/>
          <a:p>
            <a:pPr algn="ctr"/>
            <a:r>
              <a:rPr lang="en-US" sz="1600" dirty="0"/>
              <a:t>SMS (Text)</a:t>
            </a:r>
          </a:p>
        </p:txBody>
      </p:sp>
      <p:sp>
        <p:nvSpPr>
          <p:cNvPr id="85" name="TextBox 84"/>
          <p:cNvSpPr txBox="1"/>
          <p:nvPr/>
        </p:nvSpPr>
        <p:spPr>
          <a:xfrm>
            <a:off x="10226645" y="869214"/>
            <a:ext cx="740908" cy="338554"/>
          </a:xfrm>
          <a:prstGeom prst="rect">
            <a:avLst/>
          </a:prstGeom>
          <a:noFill/>
        </p:spPr>
        <p:txBody>
          <a:bodyPr wrap="none" rtlCol="0">
            <a:spAutoFit/>
          </a:bodyPr>
          <a:lstStyle/>
          <a:p>
            <a:pPr algn="ctr"/>
            <a:r>
              <a:rPr lang="en-US" sz="1600" dirty="0"/>
              <a:t>MOOC</a:t>
            </a:r>
          </a:p>
        </p:txBody>
      </p:sp>
      <p:pic>
        <p:nvPicPr>
          <p:cNvPr id="86" name="Picture 4" descr="http://3qilabs.com/wp-content/uploads/2014/09/078544-blue-jelly-icon-business-gears1-sc4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5893" y="2419924"/>
            <a:ext cx="874275" cy="879554"/>
          </a:xfrm>
          <a:prstGeom prst="rect">
            <a:avLst/>
          </a:prstGeom>
          <a:noFill/>
          <a:extLst>
            <a:ext uri="{909E8E84-426E-40DD-AFC4-6F175D3DCCD1}">
              <a14:hiddenFill xmlns:a14="http://schemas.microsoft.com/office/drawing/2010/main">
                <a:solidFill>
                  <a:srgbClr val="FFFFFF"/>
                </a:solidFill>
              </a14:hiddenFill>
            </a:ext>
          </a:extLst>
        </p:spPr>
      </p:pic>
      <p:sp>
        <p:nvSpPr>
          <p:cNvPr id="88" name="Right Arrow 87"/>
          <p:cNvSpPr/>
          <p:nvPr/>
        </p:nvSpPr>
        <p:spPr>
          <a:xfrm>
            <a:off x="3246011" y="1607506"/>
            <a:ext cx="1618250" cy="37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2">
            <a:extLst>
              <a:ext uri="{28A0092B-C50C-407E-A947-70E740481C1C}">
                <a14:useLocalDpi xmlns:a14="http://schemas.microsoft.com/office/drawing/2010/main" val="0"/>
              </a:ext>
            </a:extLst>
          </a:blip>
          <a:srcRect b="27571"/>
          <a:stretch/>
        </p:blipFill>
        <p:spPr>
          <a:xfrm>
            <a:off x="9035377" y="1001410"/>
            <a:ext cx="1922579" cy="1575264"/>
          </a:xfrm>
          <a:prstGeom prst="rect">
            <a:avLst/>
          </a:prstGeom>
        </p:spPr>
      </p:pic>
      <p:sp>
        <p:nvSpPr>
          <p:cNvPr id="92" name="Right Arrow 91"/>
          <p:cNvSpPr/>
          <p:nvPr/>
        </p:nvSpPr>
        <p:spPr>
          <a:xfrm rot="16200000">
            <a:off x="5559189" y="2278165"/>
            <a:ext cx="333938" cy="206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p:cNvSpPr/>
          <p:nvPr/>
        </p:nvSpPr>
        <p:spPr>
          <a:xfrm rot="16200000">
            <a:off x="5545759" y="3250813"/>
            <a:ext cx="333938" cy="206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4474848" y="2720211"/>
            <a:ext cx="987899" cy="338554"/>
          </a:xfrm>
          <a:prstGeom prst="rect">
            <a:avLst/>
          </a:prstGeom>
          <a:noFill/>
        </p:spPr>
        <p:txBody>
          <a:bodyPr wrap="none" rtlCol="0">
            <a:spAutoFit/>
          </a:bodyPr>
          <a:lstStyle/>
          <a:p>
            <a:pPr algn="ctr"/>
            <a:r>
              <a:rPr lang="en-US" sz="1600" dirty="0"/>
              <a:t>Navigator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455411900"/>
      </p:ext>
    </p:extLst>
  </p:cSld>
  <p:clrMapOvr>
    <a:masterClrMapping/>
  </p:clrMapOvr>
  <mc:AlternateContent xmlns:mc="http://schemas.openxmlformats.org/markup-compatibility/2006" xmlns:p14="http://schemas.microsoft.com/office/powerpoint/2010/main">
    <mc:Choice Requires="p14">
      <p:transition spd="slow" p14:dur="2000" advTm="2778"/>
    </mc:Choice>
    <mc:Fallback xmlns="">
      <p:transition spd="slow" advTm="2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697257" y="1359395"/>
            <a:ext cx="7744779" cy="4076639"/>
          </a:xfrm>
          <a:prstGeom prst="rect">
            <a:avLst/>
          </a:prstGeom>
        </p:spPr>
      </p:pic>
      <p:grpSp>
        <p:nvGrpSpPr>
          <p:cNvPr id="7" name="Group 6"/>
          <p:cNvGrpSpPr/>
          <p:nvPr/>
        </p:nvGrpSpPr>
        <p:grpSpPr>
          <a:xfrm>
            <a:off x="609600" y="4368800"/>
            <a:ext cx="3491345" cy="1237673"/>
            <a:chOff x="498764" y="4110182"/>
            <a:chExt cx="3491345" cy="1237673"/>
          </a:xfrm>
        </p:grpSpPr>
        <p:sp>
          <p:nvSpPr>
            <p:cNvPr id="4" name="Rectangle 3"/>
            <p:cNvSpPr/>
            <p:nvPr/>
          </p:nvSpPr>
          <p:spPr>
            <a:xfrm>
              <a:off x="498764" y="4110182"/>
              <a:ext cx="3491345" cy="1237673"/>
            </a:xfrm>
            <a:prstGeom prst="rect">
              <a:avLst/>
            </a:prstGeom>
            <a:solidFill>
              <a:srgbClr val="37526C"/>
            </a:solidFill>
            <a:effectLst>
              <a:outerShdw blurRad="50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79960" y="4285949"/>
              <a:ext cx="2728952" cy="830997"/>
            </a:xfrm>
            <a:prstGeom prst="rect">
              <a:avLst/>
            </a:prstGeom>
            <a:noFill/>
          </p:spPr>
          <p:txBody>
            <a:bodyPr wrap="none" rtlCol="0">
              <a:spAutoFit/>
            </a:bodyPr>
            <a:lstStyle/>
            <a:p>
              <a:r>
                <a:rPr lang="en-US" sz="4800" dirty="0">
                  <a:solidFill>
                    <a:schemeClr val="bg1"/>
                  </a:solidFill>
                </a:rPr>
                <a:t>Templates</a:t>
              </a:r>
            </a:p>
          </p:txBody>
        </p:sp>
      </p:grpSp>
      <p:sp>
        <p:nvSpPr>
          <p:cNvPr id="6" name="TextBox 5"/>
          <p:cNvSpPr txBox="1"/>
          <p:nvPr/>
        </p:nvSpPr>
        <p:spPr>
          <a:xfrm>
            <a:off x="9033163" y="1037568"/>
            <a:ext cx="1899110" cy="4401205"/>
          </a:xfrm>
          <a:prstGeom prst="rect">
            <a:avLst/>
          </a:prstGeom>
          <a:noFill/>
        </p:spPr>
        <p:txBody>
          <a:bodyPr wrap="none" rtlCol="0">
            <a:spAutoFit/>
          </a:bodyPr>
          <a:lstStyle/>
          <a:p>
            <a:r>
              <a:rPr lang="en-US" sz="4000" dirty="0"/>
              <a:t>Buttons</a:t>
            </a:r>
          </a:p>
          <a:p>
            <a:r>
              <a:rPr lang="en-US" sz="4000" dirty="0"/>
              <a:t>Headers</a:t>
            </a:r>
          </a:p>
          <a:p>
            <a:r>
              <a:rPr lang="en-US" sz="4000" dirty="0"/>
              <a:t>Fonts</a:t>
            </a:r>
          </a:p>
          <a:p>
            <a:r>
              <a:rPr lang="en-US" sz="4000" dirty="0"/>
              <a:t>Objects</a:t>
            </a:r>
          </a:p>
          <a:p>
            <a:r>
              <a:rPr lang="en-US" sz="4000" dirty="0"/>
              <a:t>Actions</a:t>
            </a:r>
          </a:p>
          <a:p>
            <a:r>
              <a:rPr lang="en-US" sz="4000" dirty="0"/>
              <a:t>Pallets</a:t>
            </a:r>
          </a:p>
          <a:p>
            <a:r>
              <a:rPr lang="en-US" sz="4000" dirty="0"/>
              <a:t>Layouts</a:t>
            </a:r>
          </a:p>
        </p:txBody>
      </p:sp>
      <p:sp>
        <p:nvSpPr>
          <p:cNvPr id="8" name="TextBox 7"/>
          <p:cNvSpPr txBox="1"/>
          <p:nvPr/>
        </p:nvSpPr>
        <p:spPr>
          <a:xfrm>
            <a:off x="1787075" y="90772"/>
            <a:ext cx="8678878" cy="707886"/>
          </a:xfrm>
          <a:prstGeom prst="rect">
            <a:avLst/>
          </a:prstGeom>
          <a:solidFill>
            <a:schemeClr val="bg1"/>
          </a:solidFill>
        </p:spPr>
        <p:txBody>
          <a:bodyPr wrap="square" rtlCol="0">
            <a:spAutoFit/>
          </a:bodyPr>
          <a:lstStyle/>
          <a:p>
            <a:pPr algn="ctr"/>
            <a:r>
              <a:rPr lang="en-US" sz="4000" b="1" dirty="0">
                <a:latin typeface="Arial" charset="0"/>
                <a:ea typeface="+mj-ea"/>
                <a:cs typeface="Arial" charset="0"/>
              </a:rPr>
              <a:t>Customizable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42466746"/>
      </p:ext>
    </p:extLst>
  </p:cSld>
  <p:clrMapOvr>
    <a:masterClrMapping/>
  </p:clrMapOvr>
  <mc:AlternateContent xmlns:mc="http://schemas.openxmlformats.org/markup-compatibility/2006" xmlns:p14="http://schemas.microsoft.com/office/powerpoint/2010/main">
    <mc:Choice Requires="p14">
      <p:transition spd="slow" p14:dur="2000" advTm="1486"/>
    </mc:Choice>
    <mc:Fallback xmlns="">
      <p:transition spd="slow" advTm="1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iconsfind.com/wp-content/uploads/2015/12/20151205_566242c218cd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6430" y="4465239"/>
            <a:ext cx="1425699" cy="18621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iconsfind.com/wp-content/uploads/2015/12/20151205_566242c218cd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6429" y="1150539"/>
            <a:ext cx="1425699" cy="18621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81345" y="1876573"/>
            <a:ext cx="1055866" cy="830997"/>
          </a:xfrm>
          <a:prstGeom prst="rect">
            <a:avLst/>
          </a:prstGeom>
          <a:solidFill>
            <a:srgbClr val="CB0606"/>
          </a:solidFill>
        </p:spPr>
        <p:txBody>
          <a:bodyPr wrap="none" rtlCol="0">
            <a:spAutoFit/>
          </a:bodyPr>
          <a:lstStyle/>
          <a:p>
            <a:r>
              <a:rPr lang="en-US" sz="4800" b="1" dirty="0">
                <a:solidFill>
                  <a:schemeClr val="bg1"/>
                </a:solidFill>
              </a:rPr>
              <a:t>ppt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1126" y="1360425"/>
            <a:ext cx="2116042" cy="16522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1126" y="4570182"/>
            <a:ext cx="2116042" cy="1652252"/>
          </a:xfrm>
          <a:prstGeom prst="rect">
            <a:avLst/>
          </a:prstGeom>
        </p:spPr>
      </p:pic>
      <p:sp>
        <p:nvSpPr>
          <p:cNvPr id="5" name="TextBox 4"/>
          <p:cNvSpPr txBox="1"/>
          <p:nvPr/>
        </p:nvSpPr>
        <p:spPr>
          <a:xfrm>
            <a:off x="5104260" y="1184075"/>
            <a:ext cx="1923796" cy="1815882"/>
          </a:xfrm>
          <a:prstGeom prst="rect">
            <a:avLst/>
          </a:prstGeom>
          <a:noFill/>
        </p:spPr>
        <p:txBody>
          <a:bodyPr wrap="none" rtlCol="0">
            <a:spAutoFit/>
          </a:bodyPr>
          <a:lstStyle/>
          <a:p>
            <a:r>
              <a:rPr lang="en-US" sz="2800" dirty="0"/>
              <a:t>Animations</a:t>
            </a:r>
          </a:p>
          <a:p>
            <a:r>
              <a:rPr lang="en-US" sz="2800" dirty="0"/>
              <a:t>Interactivity</a:t>
            </a:r>
          </a:p>
          <a:p>
            <a:r>
              <a:rPr lang="en-US" sz="2800" dirty="0"/>
              <a:t>Hyperlinks</a:t>
            </a:r>
          </a:p>
          <a:p>
            <a:r>
              <a:rPr lang="en-US" sz="2800" dirty="0"/>
              <a:t>Media</a:t>
            </a:r>
          </a:p>
        </p:txBody>
      </p:sp>
      <p:sp>
        <p:nvSpPr>
          <p:cNvPr id="9" name="TextBox 8"/>
          <p:cNvSpPr txBox="1"/>
          <p:nvPr/>
        </p:nvSpPr>
        <p:spPr>
          <a:xfrm>
            <a:off x="5104260" y="4465239"/>
            <a:ext cx="1923796" cy="1815882"/>
          </a:xfrm>
          <a:prstGeom prst="rect">
            <a:avLst/>
          </a:prstGeom>
          <a:noFill/>
        </p:spPr>
        <p:txBody>
          <a:bodyPr wrap="none" rtlCol="0">
            <a:spAutoFit/>
          </a:bodyPr>
          <a:lstStyle/>
          <a:p>
            <a:r>
              <a:rPr lang="en-US" sz="2800" dirty="0"/>
              <a:t>Format</a:t>
            </a:r>
          </a:p>
          <a:p>
            <a:r>
              <a:rPr lang="en-US" sz="2800" dirty="0"/>
              <a:t>Interactivity</a:t>
            </a:r>
          </a:p>
          <a:p>
            <a:r>
              <a:rPr lang="en-US" sz="2800" dirty="0"/>
              <a:t>Hyperlinks</a:t>
            </a:r>
          </a:p>
          <a:p>
            <a:r>
              <a:rPr lang="en-US" sz="2800" dirty="0"/>
              <a:t>Media</a:t>
            </a:r>
          </a:p>
        </p:txBody>
      </p:sp>
      <p:sp>
        <p:nvSpPr>
          <p:cNvPr id="6" name="Right Arrow 5"/>
          <p:cNvSpPr/>
          <p:nvPr/>
        </p:nvSpPr>
        <p:spPr>
          <a:xfrm>
            <a:off x="3330050" y="1876573"/>
            <a:ext cx="1392072" cy="532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474420" y="1876573"/>
            <a:ext cx="1392072" cy="532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267158" y="5130177"/>
            <a:ext cx="1392072" cy="532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474420" y="5130176"/>
            <a:ext cx="1392072" cy="532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470985" y="3529819"/>
            <a:ext cx="1556323" cy="523220"/>
          </a:xfrm>
          <a:prstGeom prst="rect">
            <a:avLst/>
          </a:prstGeom>
          <a:noFill/>
        </p:spPr>
        <p:txBody>
          <a:bodyPr wrap="none" rtlCol="0">
            <a:spAutoFit/>
          </a:bodyPr>
          <a:lstStyle/>
          <a:p>
            <a:r>
              <a:rPr lang="en-US" sz="2800" dirty="0"/>
              <a:t>Trackable</a:t>
            </a:r>
          </a:p>
        </p:txBody>
      </p:sp>
      <p:sp>
        <p:nvSpPr>
          <p:cNvPr id="15" name="TextBox 14"/>
          <p:cNvSpPr txBox="1"/>
          <p:nvPr/>
        </p:nvSpPr>
        <p:spPr>
          <a:xfrm>
            <a:off x="5126511" y="98276"/>
            <a:ext cx="2038891" cy="369332"/>
          </a:xfrm>
          <a:prstGeom prst="rect">
            <a:avLst/>
          </a:prstGeom>
          <a:noFill/>
        </p:spPr>
        <p:txBody>
          <a:bodyPr wrap="none" rtlCol="0">
            <a:spAutoFit/>
          </a:bodyPr>
          <a:lstStyle/>
          <a:p>
            <a:r>
              <a:rPr lang="en-US" dirty="0"/>
              <a:t>HTML5 Conversions</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69613132"/>
      </p:ext>
    </p:extLst>
  </p:cSld>
  <p:clrMapOvr>
    <a:masterClrMapping/>
  </p:clrMapOvr>
  <mc:AlternateContent xmlns:mc="http://schemas.openxmlformats.org/markup-compatibility/2006" xmlns:p14="http://schemas.microsoft.com/office/powerpoint/2010/main">
    <mc:Choice Requires="p14">
      <p:transition spd="slow" p14:dur="2000" advTm="6785"/>
    </mc:Choice>
    <mc:Fallback xmlns="">
      <p:transition spd="slow" advTm="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p:cNvSpPr/>
          <p:nvPr/>
        </p:nvSpPr>
        <p:spPr>
          <a:xfrm>
            <a:off x="377825" y="2759075"/>
            <a:ext cx="11344275" cy="2479675"/>
          </a:xfrm>
          <a:prstGeom prst="roundRect">
            <a:avLst/>
          </a:prstGeom>
          <a:noFill/>
          <a:ln w="63500" cap="rnd">
            <a:solidFill>
              <a:srgbClr val="00BC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8" name="Rectangle 127"/>
          <p:cNvSpPr/>
          <p:nvPr/>
        </p:nvSpPr>
        <p:spPr>
          <a:xfrm>
            <a:off x="11615738" y="3395663"/>
            <a:ext cx="233362" cy="201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0" name="Rectangle 159"/>
          <p:cNvSpPr/>
          <p:nvPr/>
        </p:nvSpPr>
        <p:spPr>
          <a:xfrm>
            <a:off x="5211763" y="4956175"/>
            <a:ext cx="1901825" cy="46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5" name="Rectangle 124"/>
          <p:cNvSpPr/>
          <p:nvPr/>
        </p:nvSpPr>
        <p:spPr>
          <a:xfrm>
            <a:off x="838200" y="2559050"/>
            <a:ext cx="10191750" cy="46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29758" name="Group 1027"/>
          <p:cNvGrpSpPr>
            <a:grpSpLocks/>
          </p:cNvGrpSpPr>
          <p:nvPr/>
        </p:nvGrpSpPr>
        <p:grpSpPr bwMode="auto">
          <a:xfrm>
            <a:off x="1589084" y="1203325"/>
            <a:ext cx="1214610" cy="1118374"/>
            <a:chOff x="1040895" y="2253479"/>
            <a:chExt cx="1145901" cy="1055890"/>
          </a:xfrm>
          <a:solidFill>
            <a:srgbClr val="205CAA"/>
          </a:solidFill>
        </p:grpSpPr>
        <p:cxnSp>
          <p:nvCxnSpPr>
            <p:cNvPr id="43" name="Straight Connector 42"/>
            <p:cNvCxnSpPr/>
            <p:nvPr/>
          </p:nvCxnSpPr>
          <p:spPr>
            <a:xfrm>
              <a:off x="1241590" y="2491790"/>
              <a:ext cx="137788" cy="164869"/>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491705" y="2412352"/>
              <a:ext cx="31452" cy="172363"/>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39978" y="2370386"/>
              <a:ext cx="119816" cy="214330"/>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783757" y="2571226"/>
              <a:ext cx="269585" cy="151380"/>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187673" y="2841011"/>
              <a:ext cx="200691" cy="55456"/>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431797" y="3034357"/>
              <a:ext cx="40438" cy="160372"/>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1801729" y="2885975"/>
              <a:ext cx="103341" cy="52459"/>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8" idx="1"/>
            </p:cNvCxnSpPr>
            <p:nvPr/>
          </p:nvCxnSpPr>
          <p:spPr>
            <a:xfrm flipH="1" flipV="1">
              <a:off x="1716360" y="3017870"/>
              <a:ext cx="149770" cy="143885"/>
            </a:xfrm>
            <a:prstGeom prst="line">
              <a:avLst/>
            </a:prstGeom>
            <a:grpFill/>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305991" y="2547245"/>
              <a:ext cx="539171" cy="539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5" name="Oval 34"/>
            <p:cNvSpPr/>
            <p:nvPr/>
          </p:nvSpPr>
          <p:spPr>
            <a:xfrm>
              <a:off x="1689401" y="2253479"/>
              <a:ext cx="172236" cy="17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6" name="Oval 35"/>
            <p:cNvSpPr/>
            <p:nvPr/>
          </p:nvSpPr>
          <p:spPr>
            <a:xfrm>
              <a:off x="1301498" y="3136276"/>
              <a:ext cx="172235" cy="172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 name="Oval 36"/>
            <p:cNvSpPr/>
            <p:nvPr/>
          </p:nvSpPr>
          <p:spPr>
            <a:xfrm>
              <a:off x="1407834" y="2290950"/>
              <a:ext cx="173733" cy="172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8" name="Oval 37"/>
            <p:cNvSpPr/>
            <p:nvPr/>
          </p:nvSpPr>
          <p:spPr>
            <a:xfrm>
              <a:off x="1840669" y="3136276"/>
              <a:ext cx="173733" cy="172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9" name="Oval 38"/>
            <p:cNvSpPr/>
            <p:nvPr/>
          </p:nvSpPr>
          <p:spPr>
            <a:xfrm>
              <a:off x="1127765" y="2376381"/>
              <a:ext cx="172235" cy="1738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0" name="Oval 39"/>
            <p:cNvSpPr/>
            <p:nvPr/>
          </p:nvSpPr>
          <p:spPr>
            <a:xfrm>
              <a:off x="1040899" y="2838013"/>
              <a:ext cx="172235" cy="17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Oval 40"/>
            <p:cNvSpPr/>
            <p:nvPr/>
          </p:nvSpPr>
          <p:spPr>
            <a:xfrm>
              <a:off x="2014402" y="2463312"/>
              <a:ext cx="172235" cy="1738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2" name="Oval 41"/>
            <p:cNvSpPr/>
            <p:nvPr/>
          </p:nvSpPr>
          <p:spPr>
            <a:xfrm>
              <a:off x="1879609" y="2885975"/>
              <a:ext cx="173733" cy="17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29759" name="TextBox 1042"/>
          <p:cNvSpPr txBox="1">
            <a:spLocks noChangeArrowheads="1"/>
          </p:cNvSpPr>
          <p:nvPr/>
        </p:nvSpPr>
        <p:spPr bwMode="auto">
          <a:xfrm>
            <a:off x="1074107" y="3080970"/>
            <a:ext cx="21098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b="1" dirty="0">
                <a:solidFill>
                  <a:srgbClr val="205CAA"/>
                </a:solidFill>
                <a:latin typeface="+mj-lt"/>
                <a:ea typeface="Open Sans Semibold" pitchFamily="34" charset="0"/>
                <a:cs typeface="Open Sans Semibold" pitchFamily="34" charset="0"/>
              </a:rPr>
              <a:t>Moderate</a:t>
            </a:r>
          </a:p>
          <a:p>
            <a:pPr algn="ctr"/>
            <a:r>
              <a:rPr lang="en-US" altLang="en-US" sz="1600" b="1" dirty="0">
                <a:solidFill>
                  <a:srgbClr val="205CAA"/>
                </a:solidFill>
                <a:latin typeface="+mj-lt"/>
                <a:ea typeface="Open Sans Semibold" pitchFamily="34" charset="0"/>
                <a:cs typeface="Open Sans Semibold" pitchFamily="34" charset="0"/>
              </a:rPr>
              <a:t>Capture Knowledge</a:t>
            </a:r>
          </a:p>
          <a:p>
            <a:pPr algn="ctr"/>
            <a:r>
              <a:rPr lang="en-US" altLang="en-US" sz="1600" b="1" dirty="0">
                <a:solidFill>
                  <a:srgbClr val="205CAA"/>
                </a:solidFill>
                <a:latin typeface="+mj-lt"/>
                <a:ea typeface="Open Sans Semibold" pitchFamily="34" charset="0"/>
                <a:cs typeface="Open Sans Semibold" pitchFamily="34" charset="0"/>
              </a:rPr>
              <a:t>ID Assets</a:t>
            </a:r>
          </a:p>
        </p:txBody>
      </p:sp>
      <p:sp>
        <p:nvSpPr>
          <p:cNvPr id="29705" name="TextBox 100"/>
          <p:cNvSpPr txBox="1">
            <a:spLocks noChangeArrowheads="1"/>
          </p:cNvSpPr>
          <p:nvPr/>
        </p:nvSpPr>
        <p:spPr bwMode="auto">
          <a:xfrm>
            <a:off x="3388252" y="3080970"/>
            <a:ext cx="1007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b="1" dirty="0">
                <a:solidFill>
                  <a:srgbClr val="205CAA"/>
                </a:solidFill>
                <a:latin typeface="+mj-lt"/>
                <a:ea typeface="Open Sans Semibold" pitchFamily="34" charset="0"/>
                <a:cs typeface="Open Sans Semibold" pitchFamily="34" charset="0"/>
              </a:rPr>
              <a:t>Editorial</a:t>
            </a:r>
          </a:p>
          <a:p>
            <a:pPr algn="ctr"/>
            <a:r>
              <a:rPr lang="en-US" altLang="en-US" sz="1600" b="1" dirty="0">
                <a:solidFill>
                  <a:srgbClr val="205CAA"/>
                </a:solidFill>
                <a:latin typeface="+mj-lt"/>
                <a:ea typeface="Open Sans Semibold" pitchFamily="34" charset="0"/>
                <a:cs typeface="Open Sans Semibold" pitchFamily="34" charset="0"/>
              </a:rPr>
              <a:t>Amplify</a:t>
            </a:r>
          </a:p>
          <a:p>
            <a:pPr algn="ctr"/>
            <a:r>
              <a:rPr lang="en-US" altLang="en-US" sz="1600" b="1" dirty="0">
                <a:solidFill>
                  <a:srgbClr val="205CAA"/>
                </a:solidFill>
                <a:latin typeface="+mj-lt"/>
                <a:ea typeface="Open Sans Semibold" pitchFamily="34" charset="0"/>
                <a:cs typeface="Open Sans Semibold" pitchFamily="34" charset="0"/>
              </a:rPr>
              <a:t>Create</a:t>
            </a:r>
          </a:p>
        </p:txBody>
      </p:sp>
      <p:grpSp>
        <p:nvGrpSpPr>
          <p:cNvPr id="29746" name="Group 74"/>
          <p:cNvGrpSpPr>
            <a:grpSpLocks/>
          </p:cNvGrpSpPr>
          <p:nvPr/>
        </p:nvGrpSpPr>
        <p:grpSpPr bwMode="auto">
          <a:xfrm>
            <a:off x="5412016" y="1123950"/>
            <a:ext cx="1118956" cy="1174603"/>
            <a:chOff x="1550601" y="4908694"/>
            <a:chExt cx="1431024" cy="1502629"/>
          </a:xfrm>
          <a:solidFill>
            <a:srgbClr val="205CAA"/>
          </a:solidFill>
        </p:grpSpPr>
        <p:sp>
          <p:nvSpPr>
            <p:cNvPr id="76" name="Rectangle 75"/>
            <p:cNvSpPr/>
            <p:nvPr/>
          </p:nvSpPr>
          <p:spPr>
            <a:xfrm>
              <a:off x="2003053" y="5605271"/>
              <a:ext cx="351232"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77" name="Rectangle 76"/>
            <p:cNvSpPr/>
            <p:nvPr/>
          </p:nvSpPr>
          <p:spPr>
            <a:xfrm>
              <a:off x="1550309" y="5605271"/>
              <a:ext cx="349201"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78" name="Rectangle 77"/>
            <p:cNvSpPr/>
            <p:nvPr/>
          </p:nvSpPr>
          <p:spPr>
            <a:xfrm>
              <a:off x="2457827" y="5605271"/>
              <a:ext cx="349201"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79" name="Rectangle 78"/>
            <p:cNvSpPr/>
            <p:nvPr/>
          </p:nvSpPr>
          <p:spPr>
            <a:xfrm>
              <a:off x="2007113" y="6062208"/>
              <a:ext cx="349201"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80" name="Rectangle 79"/>
            <p:cNvSpPr/>
            <p:nvPr/>
          </p:nvSpPr>
          <p:spPr>
            <a:xfrm>
              <a:off x="1554370" y="6062208"/>
              <a:ext cx="349201"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81" name="Rectangle 80"/>
            <p:cNvSpPr/>
            <p:nvPr/>
          </p:nvSpPr>
          <p:spPr>
            <a:xfrm>
              <a:off x="2461887" y="6062208"/>
              <a:ext cx="349201"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82" name="Rectangle 81"/>
            <p:cNvSpPr/>
            <p:nvPr/>
          </p:nvSpPr>
          <p:spPr>
            <a:xfrm>
              <a:off x="2005083" y="5150364"/>
              <a:ext cx="349201" cy="351334"/>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83" name="Rectangle 82"/>
            <p:cNvSpPr/>
            <p:nvPr/>
          </p:nvSpPr>
          <p:spPr>
            <a:xfrm>
              <a:off x="1552339" y="5150364"/>
              <a:ext cx="349201" cy="351334"/>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sp>
          <p:nvSpPr>
            <p:cNvPr id="84" name="Rectangle 83"/>
            <p:cNvSpPr/>
            <p:nvPr/>
          </p:nvSpPr>
          <p:spPr>
            <a:xfrm rot="1785631">
              <a:off x="2632427" y="4908694"/>
              <a:ext cx="349201" cy="349303"/>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584200" latinLnBrk="1">
                <a:defRPr/>
              </a:pPr>
              <a:endParaRPr lang="en-US" sz="4800" b="1">
                <a:solidFill>
                  <a:srgbClr val="FFFFFF"/>
                </a:solidFill>
                <a:sym typeface="Avenir Next Regular"/>
              </a:endParaRPr>
            </a:p>
          </p:txBody>
        </p:sp>
      </p:grpSp>
      <p:sp>
        <p:nvSpPr>
          <p:cNvPr id="29747" name="TextBox 101"/>
          <p:cNvSpPr txBox="1">
            <a:spLocks noChangeArrowheads="1"/>
          </p:cNvSpPr>
          <p:nvPr/>
        </p:nvSpPr>
        <p:spPr bwMode="auto">
          <a:xfrm>
            <a:off x="5220063" y="3080965"/>
            <a:ext cx="1369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b="1" dirty="0">
                <a:solidFill>
                  <a:srgbClr val="205CAA"/>
                </a:solidFill>
                <a:latin typeface="+mj-lt"/>
                <a:ea typeface="Open Sans Semibold" pitchFamily="34" charset="0"/>
                <a:cs typeface="Open Sans Semibold" pitchFamily="34" charset="0"/>
              </a:rPr>
              <a:t>Taxonomy</a:t>
            </a:r>
          </a:p>
          <a:p>
            <a:pPr algn="ctr"/>
            <a:r>
              <a:rPr lang="en-US" altLang="en-US" sz="1600" b="1" dirty="0">
                <a:solidFill>
                  <a:srgbClr val="205CAA"/>
                </a:solidFill>
                <a:latin typeface="+mj-lt"/>
                <a:ea typeface="Open Sans Semibold" pitchFamily="34" charset="0"/>
                <a:cs typeface="Open Sans Semibold" pitchFamily="34" charset="0"/>
              </a:rPr>
              <a:t>Tagging</a:t>
            </a:r>
          </a:p>
          <a:p>
            <a:pPr algn="ctr"/>
            <a:r>
              <a:rPr lang="en-US" altLang="en-US" sz="1600" b="1" dirty="0">
                <a:solidFill>
                  <a:srgbClr val="205CAA"/>
                </a:solidFill>
                <a:latin typeface="+mj-lt"/>
                <a:ea typeface="Open Sans Semibold" pitchFamily="34" charset="0"/>
                <a:cs typeface="Open Sans Semibold" pitchFamily="34" charset="0"/>
              </a:rPr>
              <a:t>Governance</a:t>
            </a:r>
          </a:p>
        </p:txBody>
      </p:sp>
      <p:grpSp>
        <p:nvGrpSpPr>
          <p:cNvPr id="29740" name="Group 1041"/>
          <p:cNvGrpSpPr>
            <a:grpSpLocks/>
          </p:cNvGrpSpPr>
          <p:nvPr/>
        </p:nvGrpSpPr>
        <p:grpSpPr bwMode="auto">
          <a:xfrm>
            <a:off x="7438971" y="1109663"/>
            <a:ext cx="1152695" cy="1189297"/>
            <a:chOff x="4449763" y="1731963"/>
            <a:chExt cx="3286126" cy="3390901"/>
          </a:xfrm>
          <a:solidFill>
            <a:srgbClr val="205CAA"/>
          </a:solidFill>
        </p:grpSpPr>
        <p:sp>
          <p:nvSpPr>
            <p:cNvPr id="29742" name="Freeform 12"/>
            <p:cNvSpPr>
              <a:spLocks/>
            </p:cNvSpPr>
            <p:nvPr/>
          </p:nvSpPr>
          <p:spPr bwMode="auto">
            <a:xfrm>
              <a:off x="5759451" y="2822576"/>
              <a:ext cx="1976438" cy="2300288"/>
            </a:xfrm>
            <a:custGeom>
              <a:avLst/>
              <a:gdLst>
                <a:gd name="T0" fmla="*/ 45176 w 525"/>
                <a:gd name="T1" fmla="*/ 2300288 h 611"/>
                <a:gd name="T2" fmla="*/ 365170 w 525"/>
                <a:gd name="T3" fmla="*/ 1024023 h 611"/>
                <a:gd name="T4" fmla="*/ 1223509 w 525"/>
                <a:gd name="T5" fmla="*/ 278595 h 611"/>
                <a:gd name="T6" fmla="*/ 1129393 w 525"/>
                <a:gd name="T7" fmla="*/ 0 h 611"/>
                <a:gd name="T8" fmla="*/ 1976438 w 525"/>
                <a:gd name="T9" fmla="*/ 293654 h 611"/>
                <a:gd name="T10" fmla="*/ 1581150 w 525"/>
                <a:gd name="T11" fmla="*/ 1084260 h 611"/>
                <a:gd name="T12" fmla="*/ 1468211 w 525"/>
                <a:gd name="T13" fmla="*/ 824489 h 611"/>
                <a:gd name="T14" fmla="*/ 843280 w 525"/>
                <a:gd name="T15" fmla="*/ 1430621 h 611"/>
                <a:gd name="T16" fmla="*/ 662577 w 525"/>
                <a:gd name="T17" fmla="*/ 2300288 h 611"/>
                <a:gd name="T18" fmla="*/ 45176 w 525"/>
                <a:gd name="T19" fmla="*/ 2300288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5" h="611">
                  <a:moveTo>
                    <a:pt x="12" y="611"/>
                  </a:moveTo>
                  <a:cubicBezTo>
                    <a:pt x="12" y="611"/>
                    <a:pt x="0" y="415"/>
                    <a:pt x="97" y="272"/>
                  </a:cubicBezTo>
                  <a:cubicBezTo>
                    <a:pt x="194" y="130"/>
                    <a:pt x="325" y="74"/>
                    <a:pt x="325" y="74"/>
                  </a:cubicBezTo>
                  <a:cubicBezTo>
                    <a:pt x="300" y="0"/>
                    <a:pt x="300" y="0"/>
                    <a:pt x="300" y="0"/>
                  </a:cubicBezTo>
                  <a:cubicBezTo>
                    <a:pt x="525" y="78"/>
                    <a:pt x="525" y="78"/>
                    <a:pt x="525" y="78"/>
                  </a:cubicBezTo>
                  <a:cubicBezTo>
                    <a:pt x="420" y="288"/>
                    <a:pt x="420" y="288"/>
                    <a:pt x="420" y="288"/>
                  </a:cubicBezTo>
                  <a:cubicBezTo>
                    <a:pt x="390" y="219"/>
                    <a:pt x="390" y="219"/>
                    <a:pt x="390" y="219"/>
                  </a:cubicBezTo>
                  <a:cubicBezTo>
                    <a:pt x="390" y="219"/>
                    <a:pt x="282" y="267"/>
                    <a:pt x="224" y="380"/>
                  </a:cubicBezTo>
                  <a:cubicBezTo>
                    <a:pt x="165" y="494"/>
                    <a:pt x="176" y="611"/>
                    <a:pt x="176" y="611"/>
                  </a:cubicBezTo>
                  <a:lnTo>
                    <a:pt x="12"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3" name="Freeform 13"/>
            <p:cNvSpPr>
              <a:spLocks/>
            </p:cNvSpPr>
            <p:nvPr/>
          </p:nvSpPr>
          <p:spPr bwMode="auto">
            <a:xfrm>
              <a:off x="5518151" y="1731963"/>
              <a:ext cx="1158875" cy="1689100"/>
            </a:xfrm>
            <a:custGeom>
              <a:avLst/>
              <a:gdLst>
                <a:gd name="T0" fmla="*/ 301625 w 730"/>
                <a:gd name="T1" fmla="*/ 1433513 h 1064"/>
                <a:gd name="T2" fmla="*/ 579438 w 730"/>
                <a:gd name="T3" fmla="*/ 1689100 h 1064"/>
                <a:gd name="T4" fmla="*/ 873125 w 730"/>
                <a:gd name="T5" fmla="*/ 1419225 h 1064"/>
                <a:gd name="T6" fmla="*/ 873125 w 730"/>
                <a:gd name="T7" fmla="*/ 714375 h 1064"/>
                <a:gd name="T8" fmla="*/ 1158875 w 730"/>
                <a:gd name="T9" fmla="*/ 711200 h 1064"/>
                <a:gd name="T10" fmla="*/ 595313 w 730"/>
                <a:gd name="T11" fmla="*/ 0 h 1064"/>
                <a:gd name="T12" fmla="*/ 0 w 730"/>
                <a:gd name="T13" fmla="*/ 684213 h 1064"/>
                <a:gd name="T14" fmla="*/ 301625 w 730"/>
                <a:gd name="T15" fmla="*/ 684213 h 1064"/>
                <a:gd name="T16" fmla="*/ 301625 w 730"/>
                <a:gd name="T17" fmla="*/ 1433513 h 10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0" h="1064">
                  <a:moveTo>
                    <a:pt x="190" y="903"/>
                  </a:moveTo>
                  <a:lnTo>
                    <a:pt x="365" y="1064"/>
                  </a:lnTo>
                  <a:lnTo>
                    <a:pt x="550" y="894"/>
                  </a:lnTo>
                  <a:lnTo>
                    <a:pt x="550" y="450"/>
                  </a:lnTo>
                  <a:lnTo>
                    <a:pt x="730" y="448"/>
                  </a:lnTo>
                  <a:lnTo>
                    <a:pt x="375" y="0"/>
                  </a:lnTo>
                  <a:lnTo>
                    <a:pt x="0" y="431"/>
                  </a:lnTo>
                  <a:lnTo>
                    <a:pt x="190" y="431"/>
                  </a:lnTo>
                  <a:lnTo>
                    <a:pt x="190" y="9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4" name="Freeform 14"/>
            <p:cNvSpPr>
              <a:spLocks/>
            </p:cNvSpPr>
            <p:nvPr/>
          </p:nvSpPr>
          <p:spPr bwMode="auto">
            <a:xfrm>
              <a:off x="4449763" y="2830513"/>
              <a:ext cx="1497013" cy="1506538"/>
            </a:xfrm>
            <a:custGeom>
              <a:avLst/>
              <a:gdLst>
                <a:gd name="T0" fmla="*/ 1497013 w 398"/>
                <a:gd name="T1" fmla="*/ 817297 h 400"/>
                <a:gd name="T2" fmla="*/ 1331514 w 398"/>
                <a:gd name="T3" fmla="*/ 1114838 h 400"/>
                <a:gd name="T4" fmla="*/ 1211151 w 398"/>
                <a:gd name="T5" fmla="*/ 1506538 h 400"/>
                <a:gd name="T6" fmla="*/ 895199 w 398"/>
                <a:gd name="T7" fmla="*/ 1028212 h 400"/>
                <a:gd name="T8" fmla="*/ 560440 w 398"/>
                <a:gd name="T9" fmla="*/ 805998 h 400"/>
                <a:gd name="T10" fmla="*/ 436315 w 398"/>
                <a:gd name="T11" fmla="*/ 1069642 h 400"/>
                <a:gd name="T12" fmla="*/ 0 w 398"/>
                <a:gd name="T13" fmla="*/ 263644 h 400"/>
                <a:gd name="T14" fmla="*/ 891437 w 398"/>
                <a:gd name="T15" fmla="*/ 0 h 400"/>
                <a:gd name="T16" fmla="*/ 774836 w 398"/>
                <a:gd name="T17" fmla="*/ 263644 h 400"/>
                <a:gd name="T18" fmla="*/ 1147208 w 398"/>
                <a:gd name="T19" fmla="*/ 485859 h 400"/>
                <a:gd name="T20" fmla="*/ 1497013 w 398"/>
                <a:gd name="T21" fmla="*/ 817297 h 4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8" h="400">
                  <a:moveTo>
                    <a:pt x="398" y="217"/>
                  </a:moveTo>
                  <a:cubicBezTo>
                    <a:pt x="398" y="217"/>
                    <a:pt x="374" y="248"/>
                    <a:pt x="354" y="296"/>
                  </a:cubicBezTo>
                  <a:cubicBezTo>
                    <a:pt x="333" y="346"/>
                    <a:pt x="322" y="400"/>
                    <a:pt x="322" y="400"/>
                  </a:cubicBezTo>
                  <a:cubicBezTo>
                    <a:pt x="322" y="400"/>
                    <a:pt x="297" y="328"/>
                    <a:pt x="238" y="273"/>
                  </a:cubicBezTo>
                  <a:cubicBezTo>
                    <a:pt x="188" y="226"/>
                    <a:pt x="149" y="214"/>
                    <a:pt x="149" y="214"/>
                  </a:cubicBezTo>
                  <a:cubicBezTo>
                    <a:pt x="116" y="284"/>
                    <a:pt x="116" y="284"/>
                    <a:pt x="116" y="284"/>
                  </a:cubicBezTo>
                  <a:cubicBezTo>
                    <a:pt x="0" y="70"/>
                    <a:pt x="0" y="70"/>
                    <a:pt x="0" y="70"/>
                  </a:cubicBezTo>
                  <a:cubicBezTo>
                    <a:pt x="237" y="0"/>
                    <a:pt x="237" y="0"/>
                    <a:pt x="237" y="0"/>
                  </a:cubicBezTo>
                  <a:cubicBezTo>
                    <a:pt x="206" y="70"/>
                    <a:pt x="206" y="70"/>
                    <a:pt x="206" y="70"/>
                  </a:cubicBezTo>
                  <a:cubicBezTo>
                    <a:pt x="206" y="70"/>
                    <a:pt x="249" y="88"/>
                    <a:pt x="305" y="129"/>
                  </a:cubicBezTo>
                  <a:cubicBezTo>
                    <a:pt x="361" y="170"/>
                    <a:pt x="398" y="217"/>
                    <a:pt x="398"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9741" name="TextBox 102"/>
          <p:cNvSpPr txBox="1">
            <a:spLocks noChangeArrowheads="1"/>
          </p:cNvSpPr>
          <p:nvPr/>
        </p:nvSpPr>
        <p:spPr bwMode="auto">
          <a:xfrm>
            <a:off x="6956862" y="3080970"/>
            <a:ext cx="23391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b="1" dirty="0">
                <a:solidFill>
                  <a:srgbClr val="205CAA"/>
                </a:solidFill>
                <a:latin typeface="+mj-lt"/>
                <a:ea typeface="Open Sans Semibold" pitchFamily="34" charset="0"/>
                <a:cs typeface="Open Sans Semibold" pitchFamily="34" charset="0"/>
              </a:rPr>
              <a:t>Access / Integration</a:t>
            </a:r>
          </a:p>
          <a:p>
            <a:pPr algn="ctr"/>
            <a:r>
              <a:rPr lang="en-US" altLang="en-US" sz="1600" b="1" dirty="0">
                <a:solidFill>
                  <a:srgbClr val="205CAA"/>
                </a:solidFill>
                <a:latin typeface="+mj-lt"/>
                <a:ea typeface="Open Sans Semibold" pitchFamily="34" charset="0"/>
                <a:cs typeface="Open Sans Semibold" pitchFamily="34" charset="0"/>
              </a:rPr>
              <a:t>Delivery / Share</a:t>
            </a:r>
          </a:p>
          <a:p>
            <a:pPr algn="ctr"/>
            <a:r>
              <a:rPr lang="en-US" altLang="en-US" sz="1600" b="1" dirty="0">
                <a:solidFill>
                  <a:srgbClr val="205CAA"/>
                </a:solidFill>
                <a:latin typeface="+mj-lt"/>
                <a:ea typeface="Open Sans Semibold" pitchFamily="34" charset="0"/>
                <a:cs typeface="Open Sans Semibold" pitchFamily="34" charset="0"/>
              </a:rPr>
              <a:t>Responsive / Devices </a:t>
            </a:r>
          </a:p>
        </p:txBody>
      </p:sp>
      <p:grpSp>
        <p:nvGrpSpPr>
          <p:cNvPr id="29732" name="Group 50"/>
          <p:cNvGrpSpPr>
            <a:grpSpLocks noChangeAspect="1"/>
          </p:cNvGrpSpPr>
          <p:nvPr/>
        </p:nvGrpSpPr>
        <p:grpSpPr bwMode="auto">
          <a:xfrm>
            <a:off x="9468986" y="1300163"/>
            <a:ext cx="1189013" cy="998268"/>
            <a:chOff x="4461" y="591"/>
            <a:chExt cx="1037" cy="871"/>
          </a:xfrm>
        </p:grpSpPr>
        <p:sp>
          <p:nvSpPr>
            <p:cNvPr id="29734" name="AutoShape 49"/>
            <p:cNvSpPr>
              <a:spLocks noChangeAspect="1" noChangeArrowheads="1" noTextEdit="1"/>
            </p:cNvSpPr>
            <p:nvPr/>
          </p:nvSpPr>
          <p:spPr bwMode="auto">
            <a:xfrm>
              <a:off x="4461" y="591"/>
              <a:ext cx="1037" cy="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35" name="Freeform 51"/>
            <p:cNvSpPr>
              <a:spLocks/>
            </p:cNvSpPr>
            <p:nvPr/>
          </p:nvSpPr>
          <p:spPr bwMode="auto">
            <a:xfrm>
              <a:off x="4462" y="870"/>
              <a:ext cx="291" cy="505"/>
            </a:xfrm>
            <a:custGeom>
              <a:avLst/>
              <a:gdLst>
                <a:gd name="T0" fmla="*/ 227 w 335"/>
                <a:gd name="T1" fmla="*/ 505 h 581"/>
                <a:gd name="T2" fmla="*/ 291 w 335"/>
                <a:gd name="T3" fmla="*/ 441 h 581"/>
                <a:gd name="T4" fmla="*/ 291 w 335"/>
                <a:gd name="T5" fmla="*/ 64 h 581"/>
                <a:gd name="T6" fmla="*/ 227 w 335"/>
                <a:gd name="T7" fmla="*/ 0 h 581"/>
                <a:gd name="T8" fmla="*/ 64 w 335"/>
                <a:gd name="T9" fmla="*/ 0 h 581"/>
                <a:gd name="T10" fmla="*/ 0 w 335"/>
                <a:gd name="T11" fmla="*/ 64 h 581"/>
                <a:gd name="T12" fmla="*/ 0 w 335"/>
                <a:gd name="T13" fmla="*/ 441 h 581"/>
                <a:gd name="T14" fmla="*/ 64 w 335"/>
                <a:gd name="T15" fmla="*/ 505 h 581"/>
                <a:gd name="T16" fmla="*/ 227 w 335"/>
                <a:gd name="T17" fmla="*/ 505 h 5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 h="581">
                  <a:moveTo>
                    <a:pt x="261" y="581"/>
                  </a:moveTo>
                  <a:cubicBezTo>
                    <a:pt x="302" y="581"/>
                    <a:pt x="335" y="548"/>
                    <a:pt x="335" y="507"/>
                  </a:cubicBezTo>
                  <a:cubicBezTo>
                    <a:pt x="335" y="74"/>
                    <a:pt x="335" y="74"/>
                    <a:pt x="335" y="74"/>
                  </a:cubicBezTo>
                  <a:cubicBezTo>
                    <a:pt x="335" y="33"/>
                    <a:pt x="302" y="0"/>
                    <a:pt x="261" y="0"/>
                  </a:cubicBezTo>
                  <a:cubicBezTo>
                    <a:pt x="74" y="0"/>
                    <a:pt x="74" y="0"/>
                    <a:pt x="74" y="0"/>
                  </a:cubicBezTo>
                  <a:cubicBezTo>
                    <a:pt x="33" y="0"/>
                    <a:pt x="0" y="33"/>
                    <a:pt x="0" y="74"/>
                  </a:cubicBezTo>
                  <a:cubicBezTo>
                    <a:pt x="0" y="507"/>
                    <a:pt x="0" y="507"/>
                    <a:pt x="0" y="507"/>
                  </a:cubicBezTo>
                  <a:cubicBezTo>
                    <a:pt x="0" y="548"/>
                    <a:pt x="33" y="581"/>
                    <a:pt x="74" y="581"/>
                  </a:cubicBezTo>
                  <a:lnTo>
                    <a:pt x="261" y="581"/>
                  </a:lnTo>
                  <a:close/>
                </a:path>
              </a:pathLst>
            </a:custGeom>
            <a:solidFill>
              <a:srgbClr val="205C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36" name="Freeform 52"/>
            <p:cNvSpPr>
              <a:spLocks/>
            </p:cNvSpPr>
            <p:nvPr/>
          </p:nvSpPr>
          <p:spPr bwMode="auto">
            <a:xfrm>
              <a:off x="4834" y="590"/>
              <a:ext cx="291" cy="785"/>
            </a:xfrm>
            <a:custGeom>
              <a:avLst/>
              <a:gdLst>
                <a:gd name="T0" fmla="*/ 227 w 335"/>
                <a:gd name="T1" fmla="*/ 785 h 903"/>
                <a:gd name="T2" fmla="*/ 291 w 335"/>
                <a:gd name="T3" fmla="*/ 721 h 903"/>
                <a:gd name="T4" fmla="*/ 291 w 335"/>
                <a:gd name="T5" fmla="*/ 64 h 903"/>
                <a:gd name="T6" fmla="*/ 227 w 335"/>
                <a:gd name="T7" fmla="*/ 0 h 903"/>
                <a:gd name="T8" fmla="*/ 64 w 335"/>
                <a:gd name="T9" fmla="*/ 0 h 903"/>
                <a:gd name="T10" fmla="*/ 0 w 335"/>
                <a:gd name="T11" fmla="*/ 64 h 903"/>
                <a:gd name="T12" fmla="*/ 0 w 335"/>
                <a:gd name="T13" fmla="*/ 721 h 903"/>
                <a:gd name="T14" fmla="*/ 64 w 335"/>
                <a:gd name="T15" fmla="*/ 785 h 903"/>
                <a:gd name="T16" fmla="*/ 227 w 335"/>
                <a:gd name="T17" fmla="*/ 785 h 9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 h="903">
                  <a:moveTo>
                    <a:pt x="261" y="903"/>
                  </a:moveTo>
                  <a:cubicBezTo>
                    <a:pt x="302" y="903"/>
                    <a:pt x="335" y="870"/>
                    <a:pt x="335" y="829"/>
                  </a:cubicBezTo>
                  <a:cubicBezTo>
                    <a:pt x="335" y="74"/>
                    <a:pt x="335" y="74"/>
                    <a:pt x="335" y="74"/>
                  </a:cubicBezTo>
                  <a:cubicBezTo>
                    <a:pt x="335" y="33"/>
                    <a:pt x="302" y="0"/>
                    <a:pt x="261" y="0"/>
                  </a:cubicBezTo>
                  <a:cubicBezTo>
                    <a:pt x="74" y="0"/>
                    <a:pt x="74" y="0"/>
                    <a:pt x="74" y="0"/>
                  </a:cubicBezTo>
                  <a:cubicBezTo>
                    <a:pt x="33" y="0"/>
                    <a:pt x="0" y="33"/>
                    <a:pt x="0" y="74"/>
                  </a:cubicBezTo>
                  <a:cubicBezTo>
                    <a:pt x="0" y="829"/>
                    <a:pt x="0" y="829"/>
                    <a:pt x="0" y="829"/>
                  </a:cubicBezTo>
                  <a:cubicBezTo>
                    <a:pt x="0" y="870"/>
                    <a:pt x="33" y="903"/>
                    <a:pt x="74" y="903"/>
                  </a:cubicBezTo>
                  <a:lnTo>
                    <a:pt x="261" y="903"/>
                  </a:lnTo>
                  <a:close/>
                </a:path>
              </a:pathLst>
            </a:custGeom>
            <a:solidFill>
              <a:srgbClr val="205C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37" name="Freeform 53"/>
            <p:cNvSpPr>
              <a:spLocks/>
            </p:cNvSpPr>
            <p:nvPr/>
          </p:nvSpPr>
          <p:spPr bwMode="auto">
            <a:xfrm>
              <a:off x="5205" y="1055"/>
              <a:ext cx="291" cy="320"/>
            </a:xfrm>
            <a:custGeom>
              <a:avLst/>
              <a:gdLst>
                <a:gd name="T0" fmla="*/ 227 w 335"/>
                <a:gd name="T1" fmla="*/ 320 h 368"/>
                <a:gd name="T2" fmla="*/ 291 w 335"/>
                <a:gd name="T3" fmla="*/ 256 h 368"/>
                <a:gd name="T4" fmla="*/ 291 w 335"/>
                <a:gd name="T5" fmla="*/ 64 h 368"/>
                <a:gd name="T6" fmla="*/ 227 w 335"/>
                <a:gd name="T7" fmla="*/ 0 h 368"/>
                <a:gd name="T8" fmla="*/ 64 w 335"/>
                <a:gd name="T9" fmla="*/ 0 h 368"/>
                <a:gd name="T10" fmla="*/ 0 w 335"/>
                <a:gd name="T11" fmla="*/ 64 h 368"/>
                <a:gd name="T12" fmla="*/ 0 w 335"/>
                <a:gd name="T13" fmla="*/ 256 h 368"/>
                <a:gd name="T14" fmla="*/ 64 w 335"/>
                <a:gd name="T15" fmla="*/ 320 h 368"/>
                <a:gd name="T16" fmla="*/ 227 w 335"/>
                <a:gd name="T17" fmla="*/ 320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 h="368">
                  <a:moveTo>
                    <a:pt x="261" y="368"/>
                  </a:moveTo>
                  <a:cubicBezTo>
                    <a:pt x="302" y="368"/>
                    <a:pt x="335" y="335"/>
                    <a:pt x="335" y="294"/>
                  </a:cubicBezTo>
                  <a:cubicBezTo>
                    <a:pt x="335" y="74"/>
                    <a:pt x="335" y="74"/>
                    <a:pt x="335" y="74"/>
                  </a:cubicBezTo>
                  <a:cubicBezTo>
                    <a:pt x="335" y="34"/>
                    <a:pt x="302" y="0"/>
                    <a:pt x="261" y="0"/>
                  </a:cubicBezTo>
                  <a:cubicBezTo>
                    <a:pt x="74" y="0"/>
                    <a:pt x="74" y="0"/>
                    <a:pt x="74" y="0"/>
                  </a:cubicBezTo>
                  <a:cubicBezTo>
                    <a:pt x="33" y="0"/>
                    <a:pt x="0" y="34"/>
                    <a:pt x="0" y="74"/>
                  </a:cubicBezTo>
                  <a:cubicBezTo>
                    <a:pt x="0" y="294"/>
                    <a:pt x="0" y="294"/>
                    <a:pt x="0" y="294"/>
                  </a:cubicBezTo>
                  <a:cubicBezTo>
                    <a:pt x="0" y="335"/>
                    <a:pt x="33" y="368"/>
                    <a:pt x="74" y="368"/>
                  </a:cubicBezTo>
                  <a:lnTo>
                    <a:pt x="261" y="368"/>
                  </a:lnTo>
                  <a:close/>
                </a:path>
              </a:pathLst>
            </a:custGeom>
            <a:solidFill>
              <a:srgbClr val="205C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38" name="Freeform 54"/>
            <p:cNvSpPr>
              <a:spLocks/>
            </p:cNvSpPr>
            <p:nvPr/>
          </p:nvSpPr>
          <p:spPr bwMode="auto">
            <a:xfrm>
              <a:off x="4460" y="1434"/>
              <a:ext cx="1037" cy="29"/>
            </a:xfrm>
            <a:custGeom>
              <a:avLst/>
              <a:gdLst>
                <a:gd name="T0" fmla="*/ 14 w 1194"/>
                <a:gd name="T1" fmla="*/ 29 h 33"/>
                <a:gd name="T2" fmla="*/ 1023 w 1194"/>
                <a:gd name="T3" fmla="*/ 29 h 33"/>
                <a:gd name="T4" fmla="*/ 1023 w 1194"/>
                <a:gd name="T5" fmla="*/ 29 h 33"/>
                <a:gd name="T6" fmla="*/ 1037 w 1194"/>
                <a:gd name="T7" fmla="*/ 14 h 33"/>
                <a:gd name="T8" fmla="*/ 1023 w 1194"/>
                <a:gd name="T9" fmla="*/ 0 h 33"/>
                <a:gd name="T10" fmla="*/ 1023 w 1194"/>
                <a:gd name="T11" fmla="*/ 0 h 33"/>
                <a:gd name="T12" fmla="*/ 14 w 1194"/>
                <a:gd name="T13" fmla="*/ 0 h 33"/>
                <a:gd name="T14" fmla="*/ 14 w 1194"/>
                <a:gd name="T15" fmla="*/ 0 h 33"/>
                <a:gd name="T16" fmla="*/ 0 w 1194"/>
                <a:gd name="T17" fmla="*/ 14 h 33"/>
                <a:gd name="T18" fmla="*/ 14 w 1194"/>
                <a:gd name="T19" fmla="*/ 29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4" h="33">
                  <a:moveTo>
                    <a:pt x="16" y="33"/>
                  </a:moveTo>
                  <a:cubicBezTo>
                    <a:pt x="1178" y="33"/>
                    <a:pt x="1178" y="33"/>
                    <a:pt x="1178" y="33"/>
                  </a:cubicBezTo>
                  <a:cubicBezTo>
                    <a:pt x="1178" y="33"/>
                    <a:pt x="1178" y="33"/>
                    <a:pt x="1178" y="33"/>
                  </a:cubicBezTo>
                  <a:cubicBezTo>
                    <a:pt x="1187" y="33"/>
                    <a:pt x="1194" y="25"/>
                    <a:pt x="1194" y="16"/>
                  </a:cubicBezTo>
                  <a:cubicBezTo>
                    <a:pt x="1194" y="7"/>
                    <a:pt x="1187" y="0"/>
                    <a:pt x="1178" y="0"/>
                  </a:cubicBezTo>
                  <a:cubicBezTo>
                    <a:pt x="1178" y="0"/>
                    <a:pt x="1178" y="0"/>
                    <a:pt x="1178" y="0"/>
                  </a:cubicBezTo>
                  <a:cubicBezTo>
                    <a:pt x="16" y="0"/>
                    <a:pt x="16" y="0"/>
                    <a:pt x="16" y="0"/>
                  </a:cubicBezTo>
                  <a:cubicBezTo>
                    <a:pt x="16" y="0"/>
                    <a:pt x="16" y="0"/>
                    <a:pt x="16" y="0"/>
                  </a:cubicBezTo>
                  <a:cubicBezTo>
                    <a:pt x="7" y="0"/>
                    <a:pt x="0" y="7"/>
                    <a:pt x="0" y="16"/>
                  </a:cubicBezTo>
                  <a:cubicBezTo>
                    <a:pt x="0" y="25"/>
                    <a:pt x="7" y="33"/>
                    <a:pt x="16" y="33"/>
                  </a:cubicBezTo>
                  <a:close/>
                </a:path>
              </a:pathLst>
            </a:custGeom>
            <a:solidFill>
              <a:srgbClr val="205C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9733" name="TextBox 103"/>
          <p:cNvSpPr txBox="1">
            <a:spLocks noChangeArrowheads="1"/>
          </p:cNvSpPr>
          <p:nvPr/>
        </p:nvSpPr>
        <p:spPr bwMode="auto">
          <a:xfrm>
            <a:off x="9359455" y="3080970"/>
            <a:ext cx="15071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b="1" dirty="0">
                <a:solidFill>
                  <a:srgbClr val="205CAA"/>
                </a:solidFill>
                <a:latin typeface="+mj-lt"/>
                <a:ea typeface="Open Sans Semibold" pitchFamily="34" charset="0"/>
                <a:cs typeface="Open Sans Semibold" pitchFamily="34" charset="0"/>
              </a:rPr>
              <a:t>Measurement</a:t>
            </a:r>
          </a:p>
          <a:p>
            <a:pPr algn="ctr"/>
            <a:r>
              <a:rPr lang="en-US" altLang="en-US" sz="1600" b="1" dirty="0">
                <a:solidFill>
                  <a:srgbClr val="205CAA"/>
                </a:solidFill>
                <a:latin typeface="+mj-lt"/>
                <a:ea typeface="Open Sans Semibold" pitchFamily="34" charset="0"/>
                <a:cs typeface="Open Sans Semibold" pitchFamily="34" charset="0"/>
              </a:rPr>
              <a:t>Analyze</a:t>
            </a:r>
          </a:p>
          <a:p>
            <a:pPr algn="ctr"/>
            <a:r>
              <a:rPr lang="en-US" altLang="en-US" sz="1600" b="1" dirty="0">
                <a:solidFill>
                  <a:srgbClr val="205CAA"/>
                </a:solidFill>
                <a:latin typeface="+mj-lt"/>
                <a:ea typeface="Open Sans Semibold" pitchFamily="34" charset="0"/>
                <a:cs typeface="Open Sans Semibold" pitchFamily="34" charset="0"/>
              </a:rPr>
              <a:t>Feedback</a:t>
            </a:r>
          </a:p>
        </p:txBody>
      </p:sp>
      <p:grpSp>
        <p:nvGrpSpPr>
          <p:cNvPr id="141" name="Group 140"/>
          <p:cNvGrpSpPr>
            <a:grpSpLocks/>
          </p:cNvGrpSpPr>
          <p:nvPr/>
        </p:nvGrpSpPr>
        <p:grpSpPr bwMode="auto">
          <a:xfrm>
            <a:off x="5016500" y="3967163"/>
            <a:ext cx="2257425" cy="2317750"/>
            <a:chOff x="5016454" y="3966725"/>
            <a:chExt cx="2257832" cy="2318862"/>
          </a:xfrm>
        </p:grpSpPr>
        <p:sp>
          <p:nvSpPr>
            <p:cNvPr id="29720" name="TextBox 8"/>
            <p:cNvSpPr txBox="1">
              <a:spLocks noChangeArrowheads="1"/>
            </p:cNvSpPr>
            <p:nvPr/>
          </p:nvSpPr>
          <p:spPr bwMode="auto">
            <a:xfrm>
              <a:off x="5016454" y="5454590"/>
              <a:ext cx="2257832"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b="1" dirty="0">
                  <a:solidFill>
                    <a:srgbClr val="205CAA"/>
                  </a:solidFill>
                  <a:latin typeface="+mj-lt"/>
                  <a:ea typeface="Open Sans Semibold" pitchFamily="34" charset="0"/>
                  <a:cs typeface="Open Sans Semibold" pitchFamily="34" charset="0"/>
                </a:rPr>
                <a:t>Improvements</a:t>
              </a:r>
            </a:p>
            <a:p>
              <a:pPr algn="ctr"/>
              <a:r>
                <a:rPr lang="en-US" altLang="en-US" sz="1600" b="1" dirty="0">
                  <a:solidFill>
                    <a:srgbClr val="205CAA"/>
                  </a:solidFill>
                  <a:latin typeface="+mj-lt"/>
                  <a:ea typeface="Open Sans Semibold" pitchFamily="34" charset="0"/>
                  <a:cs typeface="Open Sans Semibold" pitchFamily="34" charset="0"/>
                </a:rPr>
                <a:t>Coaching</a:t>
              </a:r>
            </a:p>
            <a:p>
              <a:pPr algn="ctr"/>
              <a:r>
                <a:rPr lang="en-US" altLang="en-US" sz="1600" b="1" dirty="0">
                  <a:solidFill>
                    <a:srgbClr val="205CAA"/>
                  </a:solidFill>
                  <a:latin typeface="+mj-lt"/>
                  <a:ea typeface="Open Sans Semibold" pitchFamily="34" charset="0"/>
                  <a:cs typeface="Open Sans Semibold" pitchFamily="34" charset="0"/>
                </a:rPr>
                <a:t>Communication</a:t>
              </a:r>
            </a:p>
          </p:txBody>
        </p:sp>
        <p:grpSp>
          <p:nvGrpSpPr>
            <p:cNvPr id="29721" name="Group 122"/>
            <p:cNvGrpSpPr>
              <a:grpSpLocks/>
            </p:cNvGrpSpPr>
            <p:nvPr/>
          </p:nvGrpSpPr>
          <p:grpSpPr bwMode="auto">
            <a:xfrm>
              <a:off x="5496620" y="3966725"/>
              <a:ext cx="1341625" cy="899961"/>
              <a:chOff x="4174842" y="3189288"/>
              <a:chExt cx="2305050" cy="1546225"/>
            </a:xfrm>
          </p:grpSpPr>
          <p:sp>
            <p:nvSpPr>
              <p:cNvPr id="29723" name="AutoShape 56"/>
              <p:cNvSpPr>
                <a:spLocks noChangeAspect="1" noChangeArrowheads="1" noTextEdit="1"/>
              </p:cNvSpPr>
              <p:nvPr/>
            </p:nvSpPr>
            <p:spPr bwMode="auto">
              <a:xfrm>
                <a:off x="4174842" y="3189288"/>
                <a:ext cx="230505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24" name="Freeform 58"/>
              <p:cNvSpPr>
                <a:spLocks/>
              </p:cNvSpPr>
              <p:nvPr/>
            </p:nvSpPr>
            <p:spPr bwMode="auto">
              <a:xfrm>
                <a:off x="4174842" y="3189288"/>
                <a:ext cx="2305050" cy="1546225"/>
              </a:xfrm>
              <a:custGeom>
                <a:avLst/>
                <a:gdLst>
                  <a:gd name="T0" fmla="*/ 2305050 w 1452"/>
                  <a:gd name="T1" fmla="*/ 1152525 h 974"/>
                  <a:gd name="T2" fmla="*/ 2298700 w 1452"/>
                  <a:gd name="T3" fmla="*/ 1260475 h 974"/>
                  <a:gd name="T4" fmla="*/ 2279650 w 1452"/>
                  <a:gd name="T5" fmla="*/ 1349375 h 974"/>
                  <a:gd name="T6" fmla="*/ 2251075 w 1452"/>
                  <a:gd name="T7" fmla="*/ 1419225 h 974"/>
                  <a:gd name="T8" fmla="*/ 2212975 w 1452"/>
                  <a:gd name="T9" fmla="*/ 1470025 h 974"/>
                  <a:gd name="T10" fmla="*/ 2165350 w 1452"/>
                  <a:gd name="T11" fmla="*/ 1504950 h 974"/>
                  <a:gd name="T12" fmla="*/ 2108200 w 1452"/>
                  <a:gd name="T13" fmla="*/ 1530350 h 974"/>
                  <a:gd name="T14" fmla="*/ 2041525 w 1452"/>
                  <a:gd name="T15" fmla="*/ 1543050 h 974"/>
                  <a:gd name="T16" fmla="*/ 1965325 w 1452"/>
                  <a:gd name="T17" fmla="*/ 1546225 h 974"/>
                  <a:gd name="T18" fmla="*/ 1797050 w 1452"/>
                  <a:gd name="T19" fmla="*/ 1530350 h 974"/>
                  <a:gd name="T20" fmla="*/ 1495425 w 1452"/>
                  <a:gd name="T21" fmla="*/ 1485900 h 974"/>
                  <a:gd name="T22" fmla="*/ 1270000 w 1452"/>
                  <a:gd name="T23" fmla="*/ 1463675 h 974"/>
                  <a:gd name="T24" fmla="*/ 1152525 w 1452"/>
                  <a:gd name="T25" fmla="*/ 1460500 h 974"/>
                  <a:gd name="T26" fmla="*/ 920750 w 1452"/>
                  <a:gd name="T27" fmla="*/ 1473200 h 974"/>
                  <a:gd name="T28" fmla="*/ 704850 w 1452"/>
                  <a:gd name="T29" fmla="*/ 1501775 h 974"/>
                  <a:gd name="T30" fmla="*/ 419100 w 1452"/>
                  <a:gd name="T31" fmla="*/ 1539875 h 974"/>
                  <a:gd name="T32" fmla="*/ 298450 w 1452"/>
                  <a:gd name="T33" fmla="*/ 1543050 h 974"/>
                  <a:gd name="T34" fmla="*/ 228600 w 1452"/>
                  <a:gd name="T35" fmla="*/ 1536700 h 974"/>
                  <a:gd name="T36" fmla="*/ 165100 w 1452"/>
                  <a:gd name="T37" fmla="*/ 1520825 h 974"/>
                  <a:gd name="T38" fmla="*/ 114300 w 1452"/>
                  <a:gd name="T39" fmla="*/ 1489075 h 974"/>
                  <a:gd name="T40" fmla="*/ 69850 w 1452"/>
                  <a:gd name="T41" fmla="*/ 1444625 h 974"/>
                  <a:gd name="T42" fmla="*/ 34925 w 1452"/>
                  <a:gd name="T43" fmla="*/ 1384300 h 974"/>
                  <a:gd name="T44" fmla="*/ 12700 w 1452"/>
                  <a:gd name="T45" fmla="*/ 1308100 h 974"/>
                  <a:gd name="T46" fmla="*/ 0 w 1452"/>
                  <a:gd name="T47" fmla="*/ 1209675 h 974"/>
                  <a:gd name="T48" fmla="*/ 0 w 1452"/>
                  <a:gd name="T49" fmla="*/ 1152525 h 974"/>
                  <a:gd name="T50" fmla="*/ 6350 w 1452"/>
                  <a:gd name="T51" fmla="*/ 1035050 h 974"/>
                  <a:gd name="T52" fmla="*/ 22225 w 1452"/>
                  <a:gd name="T53" fmla="*/ 920750 h 974"/>
                  <a:gd name="T54" fmla="*/ 50800 w 1452"/>
                  <a:gd name="T55" fmla="*/ 809625 h 974"/>
                  <a:gd name="T56" fmla="*/ 88900 w 1452"/>
                  <a:gd name="T57" fmla="*/ 704850 h 974"/>
                  <a:gd name="T58" fmla="*/ 139700 w 1452"/>
                  <a:gd name="T59" fmla="*/ 603250 h 974"/>
                  <a:gd name="T60" fmla="*/ 196850 w 1452"/>
                  <a:gd name="T61" fmla="*/ 508000 h 974"/>
                  <a:gd name="T62" fmla="*/ 263525 w 1452"/>
                  <a:gd name="T63" fmla="*/ 419100 h 974"/>
                  <a:gd name="T64" fmla="*/ 336550 w 1452"/>
                  <a:gd name="T65" fmla="*/ 339725 h 974"/>
                  <a:gd name="T66" fmla="*/ 419100 w 1452"/>
                  <a:gd name="T67" fmla="*/ 263525 h 974"/>
                  <a:gd name="T68" fmla="*/ 508000 w 1452"/>
                  <a:gd name="T69" fmla="*/ 196850 h 974"/>
                  <a:gd name="T70" fmla="*/ 603250 w 1452"/>
                  <a:gd name="T71" fmla="*/ 139700 h 974"/>
                  <a:gd name="T72" fmla="*/ 704850 w 1452"/>
                  <a:gd name="T73" fmla="*/ 92075 h 974"/>
                  <a:gd name="T74" fmla="*/ 809625 w 1452"/>
                  <a:gd name="T75" fmla="*/ 53975 h 974"/>
                  <a:gd name="T76" fmla="*/ 920750 w 1452"/>
                  <a:gd name="T77" fmla="*/ 25400 h 974"/>
                  <a:gd name="T78" fmla="*/ 1035050 w 1452"/>
                  <a:gd name="T79" fmla="*/ 6350 h 974"/>
                  <a:gd name="T80" fmla="*/ 1152525 w 1452"/>
                  <a:gd name="T81" fmla="*/ 0 h 974"/>
                  <a:gd name="T82" fmla="*/ 1209675 w 1452"/>
                  <a:gd name="T83" fmla="*/ 3175 h 974"/>
                  <a:gd name="T84" fmla="*/ 1327150 w 1452"/>
                  <a:gd name="T85" fmla="*/ 12700 h 974"/>
                  <a:gd name="T86" fmla="*/ 1441450 w 1452"/>
                  <a:gd name="T87" fmla="*/ 38100 h 974"/>
                  <a:gd name="T88" fmla="*/ 1549400 w 1452"/>
                  <a:gd name="T89" fmla="*/ 69850 h 974"/>
                  <a:gd name="T90" fmla="*/ 1651000 w 1452"/>
                  <a:gd name="T91" fmla="*/ 114300 h 974"/>
                  <a:gd name="T92" fmla="*/ 1749425 w 1452"/>
                  <a:gd name="T93" fmla="*/ 168275 h 974"/>
                  <a:gd name="T94" fmla="*/ 1841500 w 1452"/>
                  <a:gd name="T95" fmla="*/ 228600 h 974"/>
                  <a:gd name="T96" fmla="*/ 1927225 w 1452"/>
                  <a:gd name="T97" fmla="*/ 298450 h 974"/>
                  <a:gd name="T98" fmla="*/ 2006600 w 1452"/>
                  <a:gd name="T99" fmla="*/ 377825 h 974"/>
                  <a:gd name="T100" fmla="*/ 2076450 w 1452"/>
                  <a:gd name="T101" fmla="*/ 463550 h 974"/>
                  <a:gd name="T102" fmla="*/ 2136775 w 1452"/>
                  <a:gd name="T103" fmla="*/ 555625 h 974"/>
                  <a:gd name="T104" fmla="*/ 2190750 w 1452"/>
                  <a:gd name="T105" fmla="*/ 654050 h 974"/>
                  <a:gd name="T106" fmla="*/ 2235200 w 1452"/>
                  <a:gd name="T107" fmla="*/ 755650 h 974"/>
                  <a:gd name="T108" fmla="*/ 2266950 w 1452"/>
                  <a:gd name="T109" fmla="*/ 863600 h 974"/>
                  <a:gd name="T110" fmla="*/ 2292350 w 1452"/>
                  <a:gd name="T111" fmla="*/ 977900 h 974"/>
                  <a:gd name="T112" fmla="*/ 2301875 w 1452"/>
                  <a:gd name="T113" fmla="*/ 1092200 h 974"/>
                  <a:gd name="T114" fmla="*/ 2305050 w 1452"/>
                  <a:gd name="T115" fmla="*/ 1152525 h 9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52" h="974">
                    <a:moveTo>
                      <a:pt x="1452" y="726"/>
                    </a:moveTo>
                    <a:lnTo>
                      <a:pt x="1452" y="726"/>
                    </a:lnTo>
                    <a:lnTo>
                      <a:pt x="1450" y="762"/>
                    </a:lnTo>
                    <a:lnTo>
                      <a:pt x="1448" y="794"/>
                    </a:lnTo>
                    <a:lnTo>
                      <a:pt x="1444" y="824"/>
                    </a:lnTo>
                    <a:lnTo>
                      <a:pt x="1436" y="850"/>
                    </a:lnTo>
                    <a:lnTo>
                      <a:pt x="1428" y="872"/>
                    </a:lnTo>
                    <a:lnTo>
                      <a:pt x="1418" y="894"/>
                    </a:lnTo>
                    <a:lnTo>
                      <a:pt x="1408" y="910"/>
                    </a:lnTo>
                    <a:lnTo>
                      <a:pt x="1394" y="926"/>
                    </a:lnTo>
                    <a:lnTo>
                      <a:pt x="1380" y="938"/>
                    </a:lnTo>
                    <a:lnTo>
                      <a:pt x="1364" y="948"/>
                    </a:lnTo>
                    <a:lnTo>
                      <a:pt x="1346" y="958"/>
                    </a:lnTo>
                    <a:lnTo>
                      <a:pt x="1328" y="964"/>
                    </a:lnTo>
                    <a:lnTo>
                      <a:pt x="1308" y="968"/>
                    </a:lnTo>
                    <a:lnTo>
                      <a:pt x="1286" y="972"/>
                    </a:lnTo>
                    <a:lnTo>
                      <a:pt x="1264" y="972"/>
                    </a:lnTo>
                    <a:lnTo>
                      <a:pt x="1238" y="974"/>
                    </a:lnTo>
                    <a:lnTo>
                      <a:pt x="1188" y="970"/>
                    </a:lnTo>
                    <a:lnTo>
                      <a:pt x="1132" y="964"/>
                    </a:lnTo>
                    <a:lnTo>
                      <a:pt x="1008" y="946"/>
                    </a:lnTo>
                    <a:lnTo>
                      <a:pt x="942" y="936"/>
                    </a:lnTo>
                    <a:lnTo>
                      <a:pt x="872" y="928"/>
                    </a:lnTo>
                    <a:lnTo>
                      <a:pt x="800" y="922"/>
                    </a:lnTo>
                    <a:lnTo>
                      <a:pt x="726" y="920"/>
                    </a:lnTo>
                    <a:lnTo>
                      <a:pt x="652" y="922"/>
                    </a:lnTo>
                    <a:lnTo>
                      <a:pt x="580" y="928"/>
                    </a:lnTo>
                    <a:lnTo>
                      <a:pt x="510" y="936"/>
                    </a:lnTo>
                    <a:lnTo>
                      <a:pt x="444" y="946"/>
                    </a:lnTo>
                    <a:lnTo>
                      <a:pt x="320" y="964"/>
                    </a:lnTo>
                    <a:lnTo>
                      <a:pt x="264" y="970"/>
                    </a:lnTo>
                    <a:lnTo>
                      <a:pt x="212" y="974"/>
                    </a:lnTo>
                    <a:lnTo>
                      <a:pt x="188" y="972"/>
                    </a:lnTo>
                    <a:lnTo>
                      <a:pt x="166" y="972"/>
                    </a:lnTo>
                    <a:lnTo>
                      <a:pt x="144" y="968"/>
                    </a:lnTo>
                    <a:lnTo>
                      <a:pt x="124" y="964"/>
                    </a:lnTo>
                    <a:lnTo>
                      <a:pt x="104" y="958"/>
                    </a:lnTo>
                    <a:lnTo>
                      <a:pt x="88" y="948"/>
                    </a:lnTo>
                    <a:lnTo>
                      <a:pt x="72" y="938"/>
                    </a:lnTo>
                    <a:lnTo>
                      <a:pt x="56" y="926"/>
                    </a:lnTo>
                    <a:lnTo>
                      <a:pt x="44" y="910"/>
                    </a:lnTo>
                    <a:lnTo>
                      <a:pt x="32" y="894"/>
                    </a:lnTo>
                    <a:lnTo>
                      <a:pt x="22" y="872"/>
                    </a:lnTo>
                    <a:lnTo>
                      <a:pt x="14" y="850"/>
                    </a:lnTo>
                    <a:lnTo>
                      <a:pt x="8" y="824"/>
                    </a:lnTo>
                    <a:lnTo>
                      <a:pt x="4" y="794"/>
                    </a:lnTo>
                    <a:lnTo>
                      <a:pt x="0" y="762"/>
                    </a:lnTo>
                    <a:lnTo>
                      <a:pt x="0" y="726"/>
                    </a:lnTo>
                    <a:lnTo>
                      <a:pt x="0" y="688"/>
                    </a:lnTo>
                    <a:lnTo>
                      <a:pt x="4" y="652"/>
                    </a:lnTo>
                    <a:lnTo>
                      <a:pt x="8" y="616"/>
                    </a:lnTo>
                    <a:lnTo>
                      <a:pt x="14" y="580"/>
                    </a:lnTo>
                    <a:lnTo>
                      <a:pt x="22" y="544"/>
                    </a:lnTo>
                    <a:lnTo>
                      <a:pt x="32" y="510"/>
                    </a:lnTo>
                    <a:lnTo>
                      <a:pt x="44" y="476"/>
                    </a:lnTo>
                    <a:lnTo>
                      <a:pt x="56" y="444"/>
                    </a:lnTo>
                    <a:lnTo>
                      <a:pt x="72" y="412"/>
                    </a:lnTo>
                    <a:lnTo>
                      <a:pt x="88" y="380"/>
                    </a:lnTo>
                    <a:lnTo>
                      <a:pt x="104" y="350"/>
                    </a:lnTo>
                    <a:lnTo>
                      <a:pt x="124" y="320"/>
                    </a:lnTo>
                    <a:lnTo>
                      <a:pt x="144" y="292"/>
                    </a:lnTo>
                    <a:lnTo>
                      <a:pt x="166" y="264"/>
                    </a:lnTo>
                    <a:lnTo>
                      <a:pt x="188" y="238"/>
                    </a:lnTo>
                    <a:lnTo>
                      <a:pt x="212" y="214"/>
                    </a:lnTo>
                    <a:lnTo>
                      <a:pt x="238" y="188"/>
                    </a:lnTo>
                    <a:lnTo>
                      <a:pt x="264" y="166"/>
                    </a:lnTo>
                    <a:lnTo>
                      <a:pt x="292" y="144"/>
                    </a:lnTo>
                    <a:lnTo>
                      <a:pt x="320" y="124"/>
                    </a:lnTo>
                    <a:lnTo>
                      <a:pt x="350" y="106"/>
                    </a:lnTo>
                    <a:lnTo>
                      <a:pt x="380" y="88"/>
                    </a:lnTo>
                    <a:lnTo>
                      <a:pt x="410" y="72"/>
                    </a:lnTo>
                    <a:lnTo>
                      <a:pt x="444" y="58"/>
                    </a:lnTo>
                    <a:lnTo>
                      <a:pt x="476" y="44"/>
                    </a:lnTo>
                    <a:lnTo>
                      <a:pt x="510" y="34"/>
                    </a:lnTo>
                    <a:lnTo>
                      <a:pt x="544" y="24"/>
                    </a:lnTo>
                    <a:lnTo>
                      <a:pt x="580" y="16"/>
                    </a:lnTo>
                    <a:lnTo>
                      <a:pt x="616" y="8"/>
                    </a:lnTo>
                    <a:lnTo>
                      <a:pt x="652" y="4"/>
                    </a:lnTo>
                    <a:lnTo>
                      <a:pt x="688" y="2"/>
                    </a:lnTo>
                    <a:lnTo>
                      <a:pt x="726" y="0"/>
                    </a:lnTo>
                    <a:lnTo>
                      <a:pt x="762" y="2"/>
                    </a:lnTo>
                    <a:lnTo>
                      <a:pt x="800" y="4"/>
                    </a:lnTo>
                    <a:lnTo>
                      <a:pt x="836" y="8"/>
                    </a:lnTo>
                    <a:lnTo>
                      <a:pt x="872" y="16"/>
                    </a:lnTo>
                    <a:lnTo>
                      <a:pt x="908" y="24"/>
                    </a:lnTo>
                    <a:lnTo>
                      <a:pt x="942" y="34"/>
                    </a:lnTo>
                    <a:lnTo>
                      <a:pt x="976" y="44"/>
                    </a:lnTo>
                    <a:lnTo>
                      <a:pt x="1008" y="58"/>
                    </a:lnTo>
                    <a:lnTo>
                      <a:pt x="1040" y="72"/>
                    </a:lnTo>
                    <a:lnTo>
                      <a:pt x="1072" y="88"/>
                    </a:lnTo>
                    <a:lnTo>
                      <a:pt x="1102" y="106"/>
                    </a:lnTo>
                    <a:lnTo>
                      <a:pt x="1132" y="124"/>
                    </a:lnTo>
                    <a:lnTo>
                      <a:pt x="1160" y="144"/>
                    </a:lnTo>
                    <a:lnTo>
                      <a:pt x="1188" y="166"/>
                    </a:lnTo>
                    <a:lnTo>
                      <a:pt x="1214" y="188"/>
                    </a:lnTo>
                    <a:lnTo>
                      <a:pt x="1238" y="214"/>
                    </a:lnTo>
                    <a:lnTo>
                      <a:pt x="1264" y="238"/>
                    </a:lnTo>
                    <a:lnTo>
                      <a:pt x="1286" y="264"/>
                    </a:lnTo>
                    <a:lnTo>
                      <a:pt x="1308" y="292"/>
                    </a:lnTo>
                    <a:lnTo>
                      <a:pt x="1328" y="320"/>
                    </a:lnTo>
                    <a:lnTo>
                      <a:pt x="1346" y="350"/>
                    </a:lnTo>
                    <a:lnTo>
                      <a:pt x="1364" y="380"/>
                    </a:lnTo>
                    <a:lnTo>
                      <a:pt x="1380" y="412"/>
                    </a:lnTo>
                    <a:lnTo>
                      <a:pt x="1394" y="444"/>
                    </a:lnTo>
                    <a:lnTo>
                      <a:pt x="1408" y="476"/>
                    </a:lnTo>
                    <a:lnTo>
                      <a:pt x="1418" y="510"/>
                    </a:lnTo>
                    <a:lnTo>
                      <a:pt x="1428" y="544"/>
                    </a:lnTo>
                    <a:lnTo>
                      <a:pt x="1436" y="580"/>
                    </a:lnTo>
                    <a:lnTo>
                      <a:pt x="1444" y="616"/>
                    </a:lnTo>
                    <a:lnTo>
                      <a:pt x="1448" y="652"/>
                    </a:lnTo>
                    <a:lnTo>
                      <a:pt x="1450" y="688"/>
                    </a:lnTo>
                    <a:lnTo>
                      <a:pt x="1452" y="726"/>
                    </a:lnTo>
                    <a:close/>
                  </a:path>
                </a:pathLst>
              </a:custGeom>
              <a:solidFill>
                <a:srgbClr val="205C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25" name="Freeform 59"/>
              <p:cNvSpPr>
                <a:spLocks/>
              </p:cNvSpPr>
              <p:nvPr/>
            </p:nvSpPr>
            <p:spPr bwMode="auto">
              <a:xfrm>
                <a:off x="5222592" y="3284538"/>
                <a:ext cx="209550" cy="438150"/>
              </a:xfrm>
              <a:custGeom>
                <a:avLst/>
                <a:gdLst>
                  <a:gd name="T0" fmla="*/ 209550 w 132"/>
                  <a:gd name="T1" fmla="*/ 107950 h 276"/>
                  <a:gd name="T2" fmla="*/ 209550 w 132"/>
                  <a:gd name="T3" fmla="*/ 333375 h 276"/>
                  <a:gd name="T4" fmla="*/ 209550 w 132"/>
                  <a:gd name="T5" fmla="*/ 333375 h 276"/>
                  <a:gd name="T6" fmla="*/ 206375 w 132"/>
                  <a:gd name="T7" fmla="*/ 352425 h 276"/>
                  <a:gd name="T8" fmla="*/ 203200 w 132"/>
                  <a:gd name="T9" fmla="*/ 374650 h 276"/>
                  <a:gd name="T10" fmla="*/ 190500 w 132"/>
                  <a:gd name="T11" fmla="*/ 390525 h 276"/>
                  <a:gd name="T12" fmla="*/ 177800 w 132"/>
                  <a:gd name="T13" fmla="*/ 406400 h 276"/>
                  <a:gd name="T14" fmla="*/ 161925 w 132"/>
                  <a:gd name="T15" fmla="*/ 419100 h 276"/>
                  <a:gd name="T16" fmla="*/ 146050 w 132"/>
                  <a:gd name="T17" fmla="*/ 428625 h 276"/>
                  <a:gd name="T18" fmla="*/ 127000 w 132"/>
                  <a:gd name="T19" fmla="*/ 434975 h 276"/>
                  <a:gd name="T20" fmla="*/ 104775 w 132"/>
                  <a:gd name="T21" fmla="*/ 438150 h 276"/>
                  <a:gd name="T22" fmla="*/ 104775 w 132"/>
                  <a:gd name="T23" fmla="*/ 438150 h 276"/>
                  <a:gd name="T24" fmla="*/ 82550 w 132"/>
                  <a:gd name="T25" fmla="*/ 434975 h 276"/>
                  <a:gd name="T26" fmla="*/ 63500 w 132"/>
                  <a:gd name="T27" fmla="*/ 428625 h 276"/>
                  <a:gd name="T28" fmla="*/ 44450 w 132"/>
                  <a:gd name="T29" fmla="*/ 419100 h 276"/>
                  <a:gd name="T30" fmla="*/ 28575 w 132"/>
                  <a:gd name="T31" fmla="*/ 406400 h 276"/>
                  <a:gd name="T32" fmla="*/ 15875 w 132"/>
                  <a:gd name="T33" fmla="*/ 390525 h 276"/>
                  <a:gd name="T34" fmla="*/ 6350 w 132"/>
                  <a:gd name="T35" fmla="*/ 374650 h 276"/>
                  <a:gd name="T36" fmla="*/ 0 w 132"/>
                  <a:gd name="T37" fmla="*/ 352425 h 276"/>
                  <a:gd name="T38" fmla="*/ 0 w 132"/>
                  <a:gd name="T39" fmla="*/ 333375 h 276"/>
                  <a:gd name="T40" fmla="*/ 0 w 132"/>
                  <a:gd name="T41" fmla="*/ 107950 h 276"/>
                  <a:gd name="T42" fmla="*/ 0 w 132"/>
                  <a:gd name="T43" fmla="*/ 107950 h 276"/>
                  <a:gd name="T44" fmla="*/ 0 w 132"/>
                  <a:gd name="T45" fmla="*/ 85725 h 276"/>
                  <a:gd name="T46" fmla="*/ 6350 w 132"/>
                  <a:gd name="T47" fmla="*/ 66675 h 276"/>
                  <a:gd name="T48" fmla="*/ 15875 w 132"/>
                  <a:gd name="T49" fmla="*/ 47625 h 276"/>
                  <a:gd name="T50" fmla="*/ 28575 w 132"/>
                  <a:gd name="T51" fmla="*/ 31750 h 276"/>
                  <a:gd name="T52" fmla="*/ 44450 w 132"/>
                  <a:gd name="T53" fmla="*/ 19050 h 276"/>
                  <a:gd name="T54" fmla="*/ 63500 w 132"/>
                  <a:gd name="T55" fmla="*/ 9525 h 276"/>
                  <a:gd name="T56" fmla="*/ 82550 w 132"/>
                  <a:gd name="T57" fmla="*/ 3175 h 276"/>
                  <a:gd name="T58" fmla="*/ 104775 w 132"/>
                  <a:gd name="T59" fmla="*/ 0 h 276"/>
                  <a:gd name="T60" fmla="*/ 104775 w 132"/>
                  <a:gd name="T61" fmla="*/ 0 h 276"/>
                  <a:gd name="T62" fmla="*/ 127000 w 132"/>
                  <a:gd name="T63" fmla="*/ 3175 h 276"/>
                  <a:gd name="T64" fmla="*/ 146050 w 132"/>
                  <a:gd name="T65" fmla="*/ 9525 h 276"/>
                  <a:gd name="T66" fmla="*/ 161925 w 132"/>
                  <a:gd name="T67" fmla="*/ 19050 h 276"/>
                  <a:gd name="T68" fmla="*/ 177800 w 132"/>
                  <a:gd name="T69" fmla="*/ 31750 h 276"/>
                  <a:gd name="T70" fmla="*/ 190500 w 132"/>
                  <a:gd name="T71" fmla="*/ 47625 h 276"/>
                  <a:gd name="T72" fmla="*/ 203200 w 132"/>
                  <a:gd name="T73" fmla="*/ 66675 h 276"/>
                  <a:gd name="T74" fmla="*/ 206375 w 132"/>
                  <a:gd name="T75" fmla="*/ 85725 h 276"/>
                  <a:gd name="T76" fmla="*/ 209550 w 132"/>
                  <a:gd name="T77" fmla="*/ 107950 h 276"/>
                  <a:gd name="T78" fmla="*/ 209550 w 132"/>
                  <a:gd name="T79" fmla="*/ 107950 h 27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2" h="276">
                    <a:moveTo>
                      <a:pt x="132" y="68"/>
                    </a:moveTo>
                    <a:lnTo>
                      <a:pt x="132" y="210"/>
                    </a:lnTo>
                    <a:lnTo>
                      <a:pt x="130" y="222"/>
                    </a:lnTo>
                    <a:lnTo>
                      <a:pt x="128" y="236"/>
                    </a:lnTo>
                    <a:lnTo>
                      <a:pt x="120" y="246"/>
                    </a:lnTo>
                    <a:lnTo>
                      <a:pt x="112" y="256"/>
                    </a:lnTo>
                    <a:lnTo>
                      <a:pt x="102" y="264"/>
                    </a:lnTo>
                    <a:lnTo>
                      <a:pt x="92" y="270"/>
                    </a:lnTo>
                    <a:lnTo>
                      <a:pt x="80" y="274"/>
                    </a:lnTo>
                    <a:lnTo>
                      <a:pt x="66" y="276"/>
                    </a:lnTo>
                    <a:lnTo>
                      <a:pt x="52" y="274"/>
                    </a:lnTo>
                    <a:lnTo>
                      <a:pt x="40" y="270"/>
                    </a:lnTo>
                    <a:lnTo>
                      <a:pt x="28" y="264"/>
                    </a:lnTo>
                    <a:lnTo>
                      <a:pt x="18" y="256"/>
                    </a:lnTo>
                    <a:lnTo>
                      <a:pt x="10" y="246"/>
                    </a:lnTo>
                    <a:lnTo>
                      <a:pt x="4" y="236"/>
                    </a:lnTo>
                    <a:lnTo>
                      <a:pt x="0" y="222"/>
                    </a:lnTo>
                    <a:lnTo>
                      <a:pt x="0" y="210"/>
                    </a:lnTo>
                    <a:lnTo>
                      <a:pt x="0" y="68"/>
                    </a:lnTo>
                    <a:lnTo>
                      <a:pt x="0" y="54"/>
                    </a:lnTo>
                    <a:lnTo>
                      <a:pt x="4" y="42"/>
                    </a:lnTo>
                    <a:lnTo>
                      <a:pt x="10" y="30"/>
                    </a:lnTo>
                    <a:lnTo>
                      <a:pt x="18" y="20"/>
                    </a:lnTo>
                    <a:lnTo>
                      <a:pt x="28" y="12"/>
                    </a:lnTo>
                    <a:lnTo>
                      <a:pt x="40" y="6"/>
                    </a:lnTo>
                    <a:lnTo>
                      <a:pt x="52" y="2"/>
                    </a:lnTo>
                    <a:lnTo>
                      <a:pt x="66" y="0"/>
                    </a:lnTo>
                    <a:lnTo>
                      <a:pt x="80" y="2"/>
                    </a:lnTo>
                    <a:lnTo>
                      <a:pt x="92" y="6"/>
                    </a:lnTo>
                    <a:lnTo>
                      <a:pt x="102" y="12"/>
                    </a:lnTo>
                    <a:lnTo>
                      <a:pt x="112" y="20"/>
                    </a:lnTo>
                    <a:lnTo>
                      <a:pt x="120" y="30"/>
                    </a:lnTo>
                    <a:lnTo>
                      <a:pt x="128" y="42"/>
                    </a:lnTo>
                    <a:lnTo>
                      <a:pt x="130" y="54"/>
                    </a:lnTo>
                    <a:lnTo>
                      <a:pt x="132"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26" name="Freeform 60"/>
              <p:cNvSpPr>
                <a:spLocks/>
              </p:cNvSpPr>
              <p:nvPr/>
            </p:nvSpPr>
            <p:spPr bwMode="auto">
              <a:xfrm>
                <a:off x="4301842" y="4214813"/>
                <a:ext cx="438150" cy="212725"/>
              </a:xfrm>
              <a:custGeom>
                <a:avLst/>
                <a:gdLst>
                  <a:gd name="T0" fmla="*/ 104775 w 276"/>
                  <a:gd name="T1" fmla="*/ 0 h 134"/>
                  <a:gd name="T2" fmla="*/ 330200 w 276"/>
                  <a:gd name="T3" fmla="*/ 0 h 134"/>
                  <a:gd name="T4" fmla="*/ 330200 w 276"/>
                  <a:gd name="T5" fmla="*/ 0 h 134"/>
                  <a:gd name="T6" fmla="*/ 352425 w 276"/>
                  <a:gd name="T7" fmla="*/ 3175 h 134"/>
                  <a:gd name="T8" fmla="*/ 371475 w 276"/>
                  <a:gd name="T9" fmla="*/ 9525 h 134"/>
                  <a:gd name="T10" fmla="*/ 390525 w 276"/>
                  <a:gd name="T11" fmla="*/ 19050 h 134"/>
                  <a:gd name="T12" fmla="*/ 406400 w 276"/>
                  <a:gd name="T13" fmla="*/ 31750 h 134"/>
                  <a:gd name="T14" fmla="*/ 419100 w 276"/>
                  <a:gd name="T15" fmla="*/ 47625 h 134"/>
                  <a:gd name="T16" fmla="*/ 428625 w 276"/>
                  <a:gd name="T17" fmla="*/ 66675 h 134"/>
                  <a:gd name="T18" fmla="*/ 434975 w 276"/>
                  <a:gd name="T19" fmla="*/ 85725 h 134"/>
                  <a:gd name="T20" fmla="*/ 438150 w 276"/>
                  <a:gd name="T21" fmla="*/ 107950 h 134"/>
                  <a:gd name="T22" fmla="*/ 438150 w 276"/>
                  <a:gd name="T23" fmla="*/ 107950 h 134"/>
                  <a:gd name="T24" fmla="*/ 434975 w 276"/>
                  <a:gd name="T25" fmla="*/ 127000 h 134"/>
                  <a:gd name="T26" fmla="*/ 428625 w 276"/>
                  <a:gd name="T27" fmla="*/ 149225 h 134"/>
                  <a:gd name="T28" fmla="*/ 419100 w 276"/>
                  <a:gd name="T29" fmla="*/ 165100 h 134"/>
                  <a:gd name="T30" fmla="*/ 406400 w 276"/>
                  <a:gd name="T31" fmla="*/ 180975 h 134"/>
                  <a:gd name="T32" fmla="*/ 390525 w 276"/>
                  <a:gd name="T33" fmla="*/ 193675 h 134"/>
                  <a:gd name="T34" fmla="*/ 371475 w 276"/>
                  <a:gd name="T35" fmla="*/ 203200 h 134"/>
                  <a:gd name="T36" fmla="*/ 352425 w 276"/>
                  <a:gd name="T37" fmla="*/ 209550 h 134"/>
                  <a:gd name="T38" fmla="*/ 330200 w 276"/>
                  <a:gd name="T39" fmla="*/ 212725 h 134"/>
                  <a:gd name="T40" fmla="*/ 104775 w 276"/>
                  <a:gd name="T41" fmla="*/ 212725 h 134"/>
                  <a:gd name="T42" fmla="*/ 104775 w 276"/>
                  <a:gd name="T43" fmla="*/ 212725 h 134"/>
                  <a:gd name="T44" fmla="*/ 82550 w 276"/>
                  <a:gd name="T45" fmla="*/ 209550 h 134"/>
                  <a:gd name="T46" fmla="*/ 63500 w 276"/>
                  <a:gd name="T47" fmla="*/ 203200 h 134"/>
                  <a:gd name="T48" fmla="*/ 47625 w 276"/>
                  <a:gd name="T49" fmla="*/ 193675 h 134"/>
                  <a:gd name="T50" fmla="*/ 31750 w 276"/>
                  <a:gd name="T51" fmla="*/ 180975 h 134"/>
                  <a:gd name="T52" fmla="*/ 19050 w 276"/>
                  <a:gd name="T53" fmla="*/ 165100 h 134"/>
                  <a:gd name="T54" fmla="*/ 6350 w 276"/>
                  <a:gd name="T55" fmla="*/ 149225 h 134"/>
                  <a:gd name="T56" fmla="*/ 3175 w 276"/>
                  <a:gd name="T57" fmla="*/ 127000 h 134"/>
                  <a:gd name="T58" fmla="*/ 0 w 276"/>
                  <a:gd name="T59" fmla="*/ 107950 h 134"/>
                  <a:gd name="T60" fmla="*/ 0 w 276"/>
                  <a:gd name="T61" fmla="*/ 107950 h 134"/>
                  <a:gd name="T62" fmla="*/ 3175 w 276"/>
                  <a:gd name="T63" fmla="*/ 85725 h 134"/>
                  <a:gd name="T64" fmla="*/ 6350 w 276"/>
                  <a:gd name="T65" fmla="*/ 66675 h 134"/>
                  <a:gd name="T66" fmla="*/ 19050 w 276"/>
                  <a:gd name="T67" fmla="*/ 47625 h 134"/>
                  <a:gd name="T68" fmla="*/ 31750 w 276"/>
                  <a:gd name="T69" fmla="*/ 31750 h 134"/>
                  <a:gd name="T70" fmla="*/ 47625 w 276"/>
                  <a:gd name="T71" fmla="*/ 19050 h 134"/>
                  <a:gd name="T72" fmla="*/ 63500 w 276"/>
                  <a:gd name="T73" fmla="*/ 9525 h 134"/>
                  <a:gd name="T74" fmla="*/ 82550 w 276"/>
                  <a:gd name="T75" fmla="*/ 3175 h 134"/>
                  <a:gd name="T76" fmla="*/ 104775 w 276"/>
                  <a:gd name="T77" fmla="*/ 0 h 134"/>
                  <a:gd name="T78" fmla="*/ 104775 w 276"/>
                  <a:gd name="T79" fmla="*/ 0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6" h="134">
                    <a:moveTo>
                      <a:pt x="66" y="0"/>
                    </a:moveTo>
                    <a:lnTo>
                      <a:pt x="208" y="0"/>
                    </a:lnTo>
                    <a:lnTo>
                      <a:pt x="222" y="2"/>
                    </a:lnTo>
                    <a:lnTo>
                      <a:pt x="234" y="6"/>
                    </a:lnTo>
                    <a:lnTo>
                      <a:pt x="246" y="12"/>
                    </a:lnTo>
                    <a:lnTo>
                      <a:pt x="256" y="20"/>
                    </a:lnTo>
                    <a:lnTo>
                      <a:pt x="264" y="30"/>
                    </a:lnTo>
                    <a:lnTo>
                      <a:pt x="270" y="42"/>
                    </a:lnTo>
                    <a:lnTo>
                      <a:pt x="274" y="54"/>
                    </a:lnTo>
                    <a:lnTo>
                      <a:pt x="276" y="68"/>
                    </a:lnTo>
                    <a:lnTo>
                      <a:pt x="274" y="80"/>
                    </a:lnTo>
                    <a:lnTo>
                      <a:pt x="270" y="94"/>
                    </a:lnTo>
                    <a:lnTo>
                      <a:pt x="264" y="104"/>
                    </a:lnTo>
                    <a:lnTo>
                      <a:pt x="256" y="114"/>
                    </a:lnTo>
                    <a:lnTo>
                      <a:pt x="246" y="122"/>
                    </a:lnTo>
                    <a:lnTo>
                      <a:pt x="234" y="128"/>
                    </a:lnTo>
                    <a:lnTo>
                      <a:pt x="222" y="132"/>
                    </a:lnTo>
                    <a:lnTo>
                      <a:pt x="208" y="134"/>
                    </a:lnTo>
                    <a:lnTo>
                      <a:pt x="66" y="134"/>
                    </a:lnTo>
                    <a:lnTo>
                      <a:pt x="52" y="132"/>
                    </a:lnTo>
                    <a:lnTo>
                      <a:pt x="40" y="128"/>
                    </a:lnTo>
                    <a:lnTo>
                      <a:pt x="30" y="122"/>
                    </a:lnTo>
                    <a:lnTo>
                      <a:pt x="20" y="114"/>
                    </a:lnTo>
                    <a:lnTo>
                      <a:pt x="12" y="104"/>
                    </a:lnTo>
                    <a:lnTo>
                      <a:pt x="4" y="94"/>
                    </a:lnTo>
                    <a:lnTo>
                      <a:pt x="2" y="80"/>
                    </a:lnTo>
                    <a:lnTo>
                      <a:pt x="0" y="68"/>
                    </a:lnTo>
                    <a:lnTo>
                      <a:pt x="2" y="54"/>
                    </a:lnTo>
                    <a:lnTo>
                      <a:pt x="4" y="42"/>
                    </a:lnTo>
                    <a:lnTo>
                      <a:pt x="12" y="30"/>
                    </a:lnTo>
                    <a:lnTo>
                      <a:pt x="20" y="20"/>
                    </a:lnTo>
                    <a:lnTo>
                      <a:pt x="30" y="12"/>
                    </a:lnTo>
                    <a:lnTo>
                      <a:pt x="40" y="6"/>
                    </a:lnTo>
                    <a:lnTo>
                      <a:pt x="52" y="2"/>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27" name="Freeform 61"/>
              <p:cNvSpPr>
                <a:spLocks/>
              </p:cNvSpPr>
              <p:nvPr/>
            </p:nvSpPr>
            <p:spPr bwMode="auto">
              <a:xfrm>
                <a:off x="5895692" y="4214813"/>
                <a:ext cx="434975" cy="212725"/>
              </a:xfrm>
              <a:custGeom>
                <a:avLst/>
                <a:gdLst>
                  <a:gd name="T0" fmla="*/ 104775 w 274"/>
                  <a:gd name="T1" fmla="*/ 0 h 134"/>
                  <a:gd name="T2" fmla="*/ 330200 w 274"/>
                  <a:gd name="T3" fmla="*/ 0 h 134"/>
                  <a:gd name="T4" fmla="*/ 330200 w 274"/>
                  <a:gd name="T5" fmla="*/ 0 h 134"/>
                  <a:gd name="T6" fmla="*/ 352425 w 274"/>
                  <a:gd name="T7" fmla="*/ 3175 h 134"/>
                  <a:gd name="T8" fmla="*/ 371475 w 274"/>
                  <a:gd name="T9" fmla="*/ 9525 h 134"/>
                  <a:gd name="T10" fmla="*/ 390525 w 274"/>
                  <a:gd name="T11" fmla="*/ 19050 h 134"/>
                  <a:gd name="T12" fmla="*/ 406400 w 274"/>
                  <a:gd name="T13" fmla="*/ 31750 h 134"/>
                  <a:gd name="T14" fmla="*/ 419100 w 274"/>
                  <a:gd name="T15" fmla="*/ 47625 h 134"/>
                  <a:gd name="T16" fmla="*/ 428625 w 274"/>
                  <a:gd name="T17" fmla="*/ 66675 h 134"/>
                  <a:gd name="T18" fmla="*/ 434975 w 274"/>
                  <a:gd name="T19" fmla="*/ 85725 h 134"/>
                  <a:gd name="T20" fmla="*/ 434975 w 274"/>
                  <a:gd name="T21" fmla="*/ 107950 h 134"/>
                  <a:gd name="T22" fmla="*/ 434975 w 274"/>
                  <a:gd name="T23" fmla="*/ 107950 h 134"/>
                  <a:gd name="T24" fmla="*/ 434975 w 274"/>
                  <a:gd name="T25" fmla="*/ 127000 h 134"/>
                  <a:gd name="T26" fmla="*/ 428625 w 274"/>
                  <a:gd name="T27" fmla="*/ 149225 h 134"/>
                  <a:gd name="T28" fmla="*/ 419100 w 274"/>
                  <a:gd name="T29" fmla="*/ 165100 h 134"/>
                  <a:gd name="T30" fmla="*/ 406400 w 274"/>
                  <a:gd name="T31" fmla="*/ 180975 h 134"/>
                  <a:gd name="T32" fmla="*/ 390525 w 274"/>
                  <a:gd name="T33" fmla="*/ 193675 h 134"/>
                  <a:gd name="T34" fmla="*/ 371475 w 274"/>
                  <a:gd name="T35" fmla="*/ 203200 h 134"/>
                  <a:gd name="T36" fmla="*/ 352425 w 274"/>
                  <a:gd name="T37" fmla="*/ 209550 h 134"/>
                  <a:gd name="T38" fmla="*/ 330200 w 274"/>
                  <a:gd name="T39" fmla="*/ 212725 h 134"/>
                  <a:gd name="T40" fmla="*/ 104775 w 274"/>
                  <a:gd name="T41" fmla="*/ 212725 h 134"/>
                  <a:gd name="T42" fmla="*/ 104775 w 274"/>
                  <a:gd name="T43" fmla="*/ 212725 h 134"/>
                  <a:gd name="T44" fmla="*/ 82550 w 274"/>
                  <a:gd name="T45" fmla="*/ 209550 h 134"/>
                  <a:gd name="T46" fmla="*/ 63500 w 274"/>
                  <a:gd name="T47" fmla="*/ 203200 h 134"/>
                  <a:gd name="T48" fmla="*/ 44450 w 274"/>
                  <a:gd name="T49" fmla="*/ 193675 h 134"/>
                  <a:gd name="T50" fmla="*/ 28575 w 274"/>
                  <a:gd name="T51" fmla="*/ 180975 h 134"/>
                  <a:gd name="T52" fmla="*/ 15875 w 274"/>
                  <a:gd name="T53" fmla="*/ 165100 h 134"/>
                  <a:gd name="T54" fmla="*/ 6350 w 274"/>
                  <a:gd name="T55" fmla="*/ 149225 h 134"/>
                  <a:gd name="T56" fmla="*/ 0 w 274"/>
                  <a:gd name="T57" fmla="*/ 127000 h 134"/>
                  <a:gd name="T58" fmla="*/ 0 w 274"/>
                  <a:gd name="T59" fmla="*/ 107950 h 134"/>
                  <a:gd name="T60" fmla="*/ 0 w 274"/>
                  <a:gd name="T61" fmla="*/ 107950 h 134"/>
                  <a:gd name="T62" fmla="*/ 0 w 274"/>
                  <a:gd name="T63" fmla="*/ 85725 h 134"/>
                  <a:gd name="T64" fmla="*/ 6350 w 274"/>
                  <a:gd name="T65" fmla="*/ 66675 h 134"/>
                  <a:gd name="T66" fmla="*/ 15875 w 274"/>
                  <a:gd name="T67" fmla="*/ 47625 h 134"/>
                  <a:gd name="T68" fmla="*/ 28575 w 274"/>
                  <a:gd name="T69" fmla="*/ 31750 h 134"/>
                  <a:gd name="T70" fmla="*/ 44450 w 274"/>
                  <a:gd name="T71" fmla="*/ 19050 h 134"/>
                  <a:gd name="T72" fmla="*/ 63500 w 274"/>
                  <a:gd name="T73" fmla="*/ 9525 h 134"/>
                  <a:gd name="T74" fmla="*/ 82550 w 274"/>
                  <a:gd name="T75" fmla="*/ 3175 h 134"/>
                  <a:gd name="T76" fmla="*/ 104775 w 274"/>
                  <a:gd name="T77" fmla="*/ 0 h 134"/>
                  <a:gd name="T78" fmla="*/ 104775 w 274"/>
                  <a:gd name="T79" fmla="*/ 0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4" h="134">
                    <a:moveTo>
                      <a:pt x="66" y="0"/>
                    </a:moveTo>
                    <a:lnTo>
                      <a:pt x="208" y="0"/>
                    </a:lnTo>
                    <a:lnTo>
                      <a:pt x="222" y="2"/>
                    </a:lnTo>
                    <a:lnTo>
                      <a:pt x="234" y="6"/>
                    </a:lnTo>
                    <a:lnTo>
                      <a:pt x="246" y="12"/>
                    </a:lnTo>
                    <a:lnTo>
                      <a:pt x="256" y="20"/>
                    </a:lnTo>
                    <a:lnTo>
                      <a:pt x="264" y="30"/>
                    </a:lnTo>
                    <a:lnTo>
                      <a:pt x="270" y="42"/>
                    </a:lnTo>
                    <a:lnTo>
                      <a:pt x="274" y="54"/>
                    </a:lnTo>
                    <a:lnTo>
                      <a:pt x="274" y="68"/>
                    </a:lnTo>
                    <a:lnTo>
                      <a:pt x="274" y="80"/>
                    </a:lnTo>
                    <a:lnTo>
                      <a:pt x="270" y="94"/>
                    </a:lnTo>
                    <a:lnTo>
                      <a:pt x="264" y="104"/>
                    </a:lnTo>
                    <a:lnTo>
                      <a:pt x="256" y="114"/>
                    </a:lnTo>
                    <a:lnTo>
                      <a:pt x="246" y="122"/>
                    </a:lnTo>
                    <a:lnTo>
                      <a:pt x="234" y="128"/>
                    </a:lnTo>
                    <a:lnTo>
                      <a:pt x="222" y="132"/>
                    </a:lnTo>
                    <a:lnTo>
                      <a:pt x="208" y="134"/>
                    </a:lnTo>
                    <a:lnTo>
                      <a:pt x="66" y="134"/>
                    </a:lnTo>
                    <a:lnTo>
                      <a:pt x="52" y="132"/>
                    </a:lnTo>
                    <a:lnTo>
                      <a:pt x="40" y="128"/>
                    </a:lnTo>
                    <a:lnTo>
                      <a:pt x="28" y="122"/>
                    </a:lnTo>
                    <a:lnTo>
                      <a:pt x="18" y="114"/>
                    </a:lnTo>
                    <a:lnTo>
                      <a:pt x="10" y="104"/>
                    </a:lnTo>
                    <a:lnTo>
                      <a:pt x="4" y="94"/>
                    </a:lnTo>
                    <a:lnTo>
                      <a:pt x="0" y="80"/>
                    </a:lnTo>
                    <a:lnTo>
                      <a:pt x="0" y="68"/>
                    </a:lnTo>
                    <a:lnTo>
                      <a:pt x="0" y="54"/>
                    </a:lnTo>
                    <a:lnTo>
                      <a:pt x="4" y="42"/>
                    </a:lnTo>
                    <a:lnTo>
                      <a:pt x="10" y="30"/>
                    </a:lnTo>
                    <a:lnTo>
                      <a:pt x="18" y="20"/>
                    </a:lnTo>
                    <a:lnTo>
                      <a:pt x="28" y="12"/>
                    </a:lnTo>
                    <a:lnTo>
                      <a:pt x="40" y="6"/>
                    </a:lnTo>
                    <a:lnTo>
                      <a:pt x="52" y="2"/>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28" name="Freeform 62"/>
              <p:cNvSpPr>
                <a:spLocks/>
              </p:cNvSpPr>
              <p:nvPr/>
            </p:nvSpPr>
            <p:spPr bwMode="auto">
              <a:xfrm>
                <a:off x="4574892" y="3611563"/>
                <a:ext cx="368300" cy="371475"/>
              </a:xfrm>
              <a:custGeom>
                <a:avLst/>
                <a:gdLst>
                  <a:gd name="T0" fmla="*/ 177800 w 232"/>
                  <a:gd name="T1" fmla="*/ 31750 h 234"/>
                  <a:gd name="T2" fmla="*/ 339725 w 232"/>
                  <a:gd name="T3" fmla="*/ 190500 h 234"/>
                  <a:gd name="T4" fmla="*/ 339725 w 232"/>
                  <a:gd name="T5" fmla="*/ 190500 h 234"/>
                  <a:gd name="T6" fmla="*/ 352425 w 232"/>
                  <a:gd name="T7" fmla="*/ 209550 h 234"/>
                  <a:gd name="T8" fmla="*/ 361950 w 232"/>
                  <a:gd name="T9" fmla="*/ 225425 h 234"/>
                  <a:gd name="T10" fmla="*/ 368300 w 232"/>
                  <a:gd name="T11" fmla="*/ 247650 h 234"/>
                  <a:gd name="T12" fmla="*/ 368300 w 232"/>
                  <a:gd name="T13" fmla="*/ 266700 h 234"/>
                  <a:gd name="T14" fmla="*/ 368300 w 232"/>
                  <a:gd name="T15" fmla="*/ 285750 h 234"/>
                  <a:gd name="T16" fmla="*/ 361950 w 232"/>
                  <a:gd name="T17" fmla="*/ 304800 h 234"/>
                  <a:gd name="T18" fmla="*/ 352425 w 232"/>
                  <a:gd name="T19" fmla="*/ 323850 h 234"/>
                  <a:gd name="T20" fmla="*/ 339725 w 232"/>
                  <a:gd name="T21" fmla="*/ 339725 h 234"/>
                  <a:gd name="T22" fmla="*/ 339725 w 232"/>
                  <a:gd name="T23" fmla="*/ 339725 h 234"/>
                  <a:gd name="T24" fmla="*/ 320675 w 232"/>
                  <a:gd name="T25" fmla="*/ 355600 h 234"/>
                  <a:gd name="T26" fmla="*/ 304800 w 232"/>
                  <a:gd name="T27" fmla="*/ 365125 h 234"/>
                  <a:gd name="T28" fmla="*/ 282575 w 232"/>
                  <a:gd name="T29" fmla="*/ 371475 h 234"/>
                  <a:gd name="T30" fmla="*/ 263525 w 232"/>
                  <a:gd name="T31" fmla="*/ 371475 h 234"/>
                  <a:gd name="T32" fmla="*/ 244475 w 232"/>
                  <a:gd name="T33" fmla="*/ 371475 h 234"/>
                  <a:gd name="T34" fmla="*/ 225425 w 232"/>
                  <a:gd name="T35" fmla="*/ 365125 h 234"/>
                  <a:gd name="T36" fmla="*/ 206375 w 232"/>
                  <a:gd name="T37" fmla="*/ 355600 h 234"/>
                  <a:gd name="T38" fmla="*/ 190500 w 232"/>
                  <a:gd name="T39" fmla="*/ 339725 h 234"/>
                  <a:gd name="T40" fmla="*/ 28575 w 232"/>
                  <a:gd name="T41" fmla="*/ 180975 h 234"/>
                  <a:gd name="T42" fmla="*/ 28575 w 232"/>
                  <a:gd name="T43" fmla="*/ 180975 h 234"/>
                  <a:gd name="T44" fmla="*/ 15875 w 232"/>
                  <a:gd name="T45" fmla="*/ 165100 h 234"/>
                  <a:gd name="T46" fmla="*/ 6350 w 232"/>
                  <a:gd name="T47" fmla="*/ 146050 h 234"/>
                  <a:gd name="T48" fmla="*/ 0 w 232"/>
                  <a:gd name="T49" fmla="*/ 127000 h 234"/>
                  <a:gd name="T50" fmla="*/ 0 w 232"/>
                  <a:gd name="T51" fmla="*/ 107950 h 234"/>
                  <a:gd name="T52" fmla="*/ 0 w 232"/>
                  <a:gd name="T53" fmla="*/ 85725 h 234"/>
                  <a:gd name="T54" fmla="*/ 6350 w 232"/>
                  <a:gd name="T55" fmla="*/ 66675 h 234"/>
                  <a:gd name="T56" fmla="*/ 15875 w 232"/>
                  <a:gd name="T57" fmla="*/ 47625 h 234"/>
                  <a:gd name="T58" fmla="*/ 28575 w 232"/>
                  <a:gd name="T59" fmla="*/ 31750 h 234"/>
                  <a:gd name="T60" fmla="*/ 28575 w 232"/>
                  <a:gd name="T61" fmla="*/ 31750 h 234"/>
                  <a:gd name="T62" fmla="*/ 47625 w 232"/>
                  <a:gd name="T63" fmla="*/ 19050 h 234"/>
                  <a:gd name="T64" fmla="*/ 63500 w 232"/>
                  <a:gd name="T65" fmla="*/ 9525 h 234"/>
                  <a:gd name="T66" fmla="*/ 85725 w 232"/>
                  <a:gd name="T67" fmla="*/ 3175 h 234"/>
                  <a:gd name="T68" fmla="*/ 104775 w 232"/>
                  <a:gd name="T69" fmla="*/ 0 h 234"/>
                  <a:gd name="T70" fmla="*/ 123825 w 232"/>
                  <a:gd name="T71" fmla="*/ 3175 h 234"/>
                  <a:gd name="T72" fmla="*/ 142875 w 232"/>
                  <a:gd name="T73" fmla="*/ 9525 h 234"/>
                  <a:gd name="T74" fmla="*/ 161925 w 232"/>
                  <a:gd name="T75" fmla="*/ 19050 h 234"/>
                  <a:gd name="T76" fmla="*/ 177800 w 232"/>
                  <a:gd name="T77" fmla="*/ 31750 h 234"/>
                  <a:gd name="T78" fmla="*/ 177800 w 232"/>
                  <a:gd name="T79" fmla="*/ 31750 h 2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32" h="234">
                    <a:moveTo>
                      <a:pt x="112" y="20"/>
                    </a:moveTo>
                    <a:lnTo>
                      <a:pt x="214" y="120"/>
                    </a:lnTo>
                    <a:lnTo>
                      <a:pt x="222" y="132"/>
                    </a:lnTo>
                    <a:lnTo>
                      <a:pt x="228" y="142"/>
                    </a:lnTo>
                    <a:lnTo>
                      <a:pt x="232" y="156"/>
                    </a:lnTo>
                    <a:lnTo>
                      <a:pt x="232" y="168"/>
                    </a:lnTo>
                    <a:lnTo>
                      <a:pt x="232" y="180"/>
                    </a:lnTo>
                    <a:lnTo>
                      <a:pt x="228" y="192"/>
                    </a:lnTo>
                    <a:lnTo>
                      <a:pt x="222" y="204"/>
                    </a:lnTo>
                    <a:lnTo>
                      <a:pt x="214" y="214"/>
                    </a:lnTo>
                    <a:lnTo>
                      <a:pt x="202" y="224"/>
                    </a:lnTo>
                    <a:lnTo>
                      <a:pt x="192" y="230"/>
                    </a:lnTo>
                    <a:lnTo>
                      <a:pt x="178" y="234"/>
                    </a:lnTo>
                    <a:lnTo>
                      <a:pt x="166" y="234"/>
                    </a:lnTo>
                    <a:lnTo>
                      <a:pt x="154" y="234"/>
                    </a:lnTo>
                    <a:lnTo>
                      <a:pt x="142" y="230"/>
                    </a:lnTo>
                    <a:lnTo>
                      <a:pt x="130" y="224"/>
                    </a:lnTo>
                    <a:lnTo>
                      <a:pt x="120" y="214"/>
                    </a:lnTo>
                    <a:lnTo>
                      <a:pt x="18" y="114"/>
                    </a:lnTo>
                    <a:lnTo>
                      <a:pt x="10" y="104"/>
                    </a:lnTo>
                    <a:lnTo>
                      <a:pt x="4" y="92"/>
                    </a:lnTo>
                    <a:lnTo>
                      <a:pt x="0" y="80"/>
                    </a:lnTo>
                    <a:lnTo>
                      <a:pt x="0" y="68"/>
                    </a:lnTo>
                    <a:lnTo>
                      <a:pt x="0" y="54"/>
                    </a:lnTo>
                    <a:lnTo>
                      <a:pt x="4" y="42"/>
                    </a:lnTo>
                    <a:lnTo>
                      <a:pt x="10" y="30"/>
                    </a:lnTo>
                    <a:lnTo>
                      <a:pt x="18" y="20"/>
                    </a:lnTo>
                    <a:lnTo>
                      <a:pt x="30" y="12"/>
                    </a:lnTo>
                    <a:lnTo>
                      <a:pt x="40" y="6"/>
                    </a:lnTo>
                    <a:lnTo>
                      <a:pt x="54" y="2"/>
                    </a:lnTo>
                    <a:lnTo>
                      <a:pt x="66" y="0"/>
                    </a:lnTo>
                    <a:lnTo>
                      <a:pt x="78" y="2"/>
                    </a:lnTo>
                    <a:lnTo>
                      <a:pt x="90" y="6"/>
                    </a:lnTo>
                    <a:lnTo>
                      <a:pt x="102" y="12"/>
                    </a:lnTo>
                    <a:lnTo>
                      <a:pt x="11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29" name="Freeform 63"/>
              <p:cNvSpPr>
                <a:spLocks/>
              </p:cNvSpPr>
              <p:nvPr/>
            </p:nvSpPr>
            <p:spPr bwMode="auto">
              <a:xfrm>
                <a:off x="5168617" y="4183063"/>
                <a:ext cx="317500" cy="317500"/>
              </a:xfrm>
              <a:custGeom>
                <a:avLst/>
                <a:gdLst>
                  <a:gd name="T0" fmla="*/ 317500 w 200"/>
                  <a:gd name="T1" fmla="*/ 158750 h 200"/>
                  <a:gd name="T2" fmla="*/ 317500 w 200"/>
                  <a:gd name="T3" fmla="*/ 158750 h 200"/>
                  <a:gd name="T4" fmla="*/ 314325 w 200"/>
                  <a:gd name="T5" fmla="*/ 190500 h 200"/>
                  <a:gd name="T6" fmla="*/ 304800 w 200"/>
                  <a:gd name="T7" fmla="*/ 222250 h 200"/>
                  <a:gd name="T8" fmla="*/ 288925 w 200"/>
                  <a:gd name="T9" fmla="*/ 247650 h 200"/>
                  <a:gd name="T10" fmla="*/ 269875 w 200"/>
                  <a:gd name="T11" fmla="*/ 269875 h 200"/>
                  <a:gd name="T12" fmla="*/ 247650 w 200"/>
                  <a:gd name="T13" fmla="*/ 292100 h 200"/>
                  <a:gd name="T14" fmla="*/ 219075 w 200"/>
                  <a:gd name="T15" fmla="*/ 304800 h 200"/>
                  <a:gd name="T16" fmla="*/ 190500 w 200"/>
                  <a:gd name="T17" fmla="*/ 314325 h 200"/>
                  <a:gd name="T18" fmla="*/ 158750 w 200"/>
                  <a:gd name="T19" fmla="*/ 317500 h 200"/>
                  <a:gd name="T20" fmla="*/ 158750 w 200"/>
                  <a:gd name="T21" fmla="*/ 317500 h 200"/>
                  <a:gd name="T22" fmla="*/ 127000 w 200"/>
                  <a:gd name="T23" fmla="*/ 314325 h 200"/>
                  <a:gd name="T24" fmla="*/ 95250 w 200"/>
                  <a:gd name="T25" fmla="*/ 304800 h 200"/>
                  <a:gd name="T26" fmla="*/ 69850 w 200"/>
                  <a:gd name="T27" fmla="*/ 292100 h 200"/>
                  <a:gd name="T28" fmla="*/ 44450 w 200"/>
                  <a:gd name="T29" fmla="*/ 269875 h 200"/>
                  <a:gd name="T30" fmla="*/ 25400 w 200"/>
                  <a:gd name="T31" fmla="*/ 247650 h 200"/>
                  <a:gd name="T32" fmla="*/ 12700 w 200"/>
                  <a:gd name="T33" fmla="*/ 222250 h 200"/>
                  <a:gd name="T34" fmla="*/ 3175 w 200"/>
                  <a:gd name="T35" fmla="*/ 190500 h 200"/>
                  <a:gd name="T36" fmla="*/ 0 w 200"/>
                  <a:gd name="T37" fmla="*/ 158750 h 200"/>
                  <a:gd name="T38" fmla="*/ 0 w 200"/>
                  <a:gd name="T39" fmla="*/ 158750 h 200"/>
                  <a:gd name="T40" fmla="*/ 3175 w 200"/>
                  <a:gd name="T41" fmla="*/ 127000 h 200"/>
                  <a:gd name="T42" fmla="*/ 12700 w 200"/>
                  <a:gd name="T43" fmla="*/ 98425 h 200"/>
                  <a:gd name="T44" fmla="*/ 25400 w 200"/>
                  <a:gd name="T45" fmla="*/ 69850 h 200"/>
                  <a:gd name="T46" fmla="*/ 44450 w 200"/>
                  <a:gd name="T47" fmla="*/ 47625 h 200"/>
                  <a:gd name="T48" fmla="*/ 69850 w 200"/>
                  <a:gd name="T49" fmla="*/ 28575 h 200"/>
                  <a:gd name="T50" fmla="*/ 95250 w 200"/>
                  <a:gd name="T51" fmla="*/ 12700 h 200"/>
                  <a:gd name="T52" fmla="*/ 127000 w 200"/>
                  <a:gd name="T53" fmla="*/ 3175 h 200"/>
                  <a:gd name="T54" fmla="*/ 158750 w 200"/>
                  <a:gd name="T55" fmla="*/ 0 h 200"/>
                  <a:gd name="T56" fmla="*/ 158750 w 200"/>
                  <a:gd name="T57" fmla="*/ 0 h 200"/>
                  <a:gd name="T58" fmla="*/ 190500 w 200"/>
                  <a:gd name="T59" fmla="*/ 3175 h 200"/>
                  <a:gd name="T60" fmla="*/ 219075 w 200"/>
                  <a:gd name="T61" fmla="*/ 12700 h 200"/>
                  <a:gd name="T62" fmla="*/ 247650 w 200"/>
                  <a:gd name="T63" fmla="*/ 28575 h 200"/>
                  <a:gd name="T64" fmla="*/ 269875 w 200"/>
                  <a:gd name="T65" fmla="*/ 47625 h 200"/>
                  <a:gd name="T66" fmla="*/ 288925 w 200"/>
                  <a:gd name="T67" fmla="*/ 69850 h 200"/>
                  <a:gd name="T68" fmla="*/ 304800 w 200"/>
                  <a:gd name="T69" fmla="*/ 98425 h 200"/>
                  <a:gd name="T70" fmla="*/ 314325 w 200"/>
                  <a:gd name="T71" fmla="*/ 127000 h 200"/>
                  <a:gd name="T72" fmla="*/ 317500 w 200"/>
                  <a:gd name="T73" fmla="*/ 158750 h 200"/>
                  <a:gd name="T74" fmla="*/ 317500 w 200"/>
                  <a:gd name="T75" fmla="*/ 158750 h 2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 h="200">
                    <a:moveTo>
                      <a:pt x="200" y="100"/>
                    </a:moveTo>
                    <a:lnTo>
                      <a:pt x="200" y="100"/>
                    </a:lnTo>
                    <a:lnTo>
                      <a:pt x="198" y="120"/>
                    </a:lnTo>
                    <a:lnTo>
                      <a:pt x="192" y="140"/>
                    </a:lnTo>
                    <a:lnTo>
                      <a:pt x="182" y="156"/>
                    </a:lnTo>
                    <a:lnTo>
                      <a:pt x="170" y="170"/>
                    </a:lnTo>
                    <a:lnTo>
                      <a:pt x="156" y="184"/>
                    </a:lnTo>
                    <a:lnTo>
                      <a:pt x="138" y="192"/>
                    </a:lnTo>
                    <a:lnTo>
                      <a:pt x="120" y="198"/>
                    </a:lnTo>
                    <a:lnTo>
                      <a:pt x="100" y="200"/>
                    </a:lnTo>
                    <a:lnTo>
                      <a:pt x="80" y="198"/>
                    </a:lnTo>
                    <a:lnTo>
                      <a:pt x="60" y="192"/>
                    </a:lnTo>
                    <a:lnTo>
                      <a:pt x="44" y="184"/>
                    </a:lnTo>
                    <a:lnTo>
                      <a:pt x="28" y="170"/>
                    </a:lnTo>
                    <a:lnTo>
                      <a:pt x="16" y="156"/>
                    </a:lnTo>
                    <a:lnTo>
                      <a:pt x="8" y="140"/>
                    </a:lnTo>
                    <a:lnTo>
                      <a:pt x="2" y="120"/>
                    </a:lnTo>
                    <a:lnTo>
                      <a:pt x="0" y="100"/>
                    </a:lnTo>
                    <a:lnTo>
                      <a:pt x="2" y="80"/>
                    </a:lnTo>
                    <a:lnTo>
                      <a:pt x="8" y="62"/>
                    </a:lnTo>
                    <a:lnTo>
                      <a:pt x="16" y="44"/>
                    </a:lnTo>
                    <a:lnTo>
                      <a:pt x="28" y="30"/>
                    </a:lnTo>
                    <a:lnTo>
                      <a:pt x="44" y="18"/>
                    </a:lnTo>
                    <a:lnTo>
                      <a:pt x="60" y="8"/>
                    </a:lnTo>
                    <a:lnTo>
                      <a:pt x="80" y="2"/>
                    </a:lnTo>
                    <a:lnTo>
                      <a:pt x="100" y="0"/>
                    </a:lnTo>
                    <a:lnTo>
                      <a:pt x="120" y="2"/>
                    </a:lnTo>
                    <a:lnTo>
                      <a:pt x="138" y="8"/>
                    </a:lnTo>
                    <a:lnTo>
                      <a:pt x="156" y="18"/>
                    </a:lnTo>
                    <a:lnTo>
                      <a:pt x="170" y="30"/>
                    </a:lnTo>
                    <a:lnTo>
                      <a:pt x="182" y="44"/>
                    </a:lnTo>
                    <a:lnTo>
                      <a:pt x="192" y="62"/>
                    </a:lnTo>
                    <a:lnTo>
                      <a:pt x="198" y="80"/>
                    </a:lnTo>
                    <a:lnTo>
                      <a:pt x="20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30" name="Freeform 64"/>
              <p:cNvSpPr>
                <a:spLocks/>
              </p:cNvSpPr>
              <p:nvPr/>
            </p:nvSpPr>
            <p:spPr bwMode="auto">
              <a:xfrm>
                <a:off x="5225767" y="3624263"/>
                <a:ext cx="822325" cy="822325"/>
              </a:xfrm>
              <a:custGeom>
                <a:avLst/>
                <a:gdLst>
                  <a:gd name="T0" fmla="*/ 31750 w 518"/>
                  <a:gd name="T1" fmla="*/ 644525 h 518"/>
                  <a:gd name="T2" fmla="*/ 730250 w 518"/>
                  <a:gd name="T3" fmla="*/ 25400 h 518"/>
                  <a:gd name="T4" fmla="*/ 730250 w 518"/>
                  <a:gd name="T5" fmla="*/ 25400 h 518"/>
                  <a:gd name="T6" fmla="*/ 749300 w 518"/>
                  <a:gd name="T7" fmla="*/ 9525 h 518"/>
                  <a:gd name="T8" fmla="*/ 758825 w 518"/>
                  <a:gd name="T9" fmla="*/ 3175 h 518"/>
                  <a:gd name="T10" fmla="*/ 768350 w 518"/>
                  <a:gd name="T11" fmla="*/ 0 h 518"/>
                  <a:gd name="T12" fmla="*/ 781050 w 518"/>
                  <a:gd name="T13" fmla="*/ 0 h 518"/>
                  <a:gd name="T14" fmla="*/ 790575 w 518"/>
                  <a:gd name="T15" fmla="*/ 3175 h 518"/>
                  <a:gd name="T16" fmla="*/ 800100 w 518"/>
                  <a:gd name="T17" fmla="*/ 6350 h 518"/>
                  <a:gd name="T18" fmla="*/ 809625 w 518"/>
                  <a:gd name="T19" fmla="*/ 15875 h 518"/>
                  <a:gd name="T20" fmla="*/ 809625 w 518"/>
                  <a:gd name="T21" fmla="*/ 15875 h 518"/>
                  <a:gd name="T22" fmla="*/ 815975 w 518"/>
                  <a:gd name="T23" fmla="*/ 25400 h 518"/>
                  <a:gd name="T24" fmla="*/ 822325 w 518"/>
                  <a:gd name="T25" fmla="*/ 34925 h 518"/>
                  <a:gd name="T26" fmla="*/ 822325 w 518"/>
                  <a:gd name="T27" fmla="*/ 44450 h 518"/>
                  <a:gd name="T28" fmla="*/ 822325 w 518"/>
                  <a:gd name="T29" fmla="*/ 53975 h 518"/>
                  <a:gd name="T30" fmla="*/ 819150 w 518"/>
                  <a:gd name="T31" fmla="*/ 63500 h 518"/>
                  <a:gd name="T32" fmla="*/ 815975 w 518"/>
                  <a:gd name="T33" fmla="*/ 76200 h 518"/>
                  <a:gd name="T34" fmla="*/ 796925 w 518"/>
                  <a:gd name="T35" fmla="*/ 95250 h 518"/>
                  <a:gd name="T36" fmla="*/ 180975 w 518"/>
                  <a:gd name="T37" fmla="*/ 793750 h 518"/>
                  <a:gd name="T38" fmla="*/ 180975 w 518"/>
                  <a:gd name="T39" fmla="*/ 793750 h 518"/>
                  <a:gd name="T40" fmla="*/ 165100 w 518"/>
                  <a:gd name="T41" fmla="*/ 806450 h 518"/>
                  <a:gd name="T42" fmla="*/ 146050 w 518"/>
                  <a:gd name="T43" fmla="*/ 815975 h 518"/>
                  <a:gd name="T44" fmla="*/ 127000 w 518"/>
                  <a:gd name="T45" fmla="*/ 822325 h 518"/>
                  <a:gd name="T46" fmla="*/ 104775 w 518"/>
                  <a:gd name="T47" fmla="*/ 822325 h 518"/>
                  <a:gd name="T48" fmla="*/ 85725 w 518"/>
                  <a:gd name="T49" fmla="*/ 822325 h 518"/>
                  <a:gd name="T50" fmla="*/ 66675 w 518"/>
                  <a:gd name="T51" fmla="*/ 815975 h 518"/>
                  <a:gd name="T52" fmla="*/ 47625 w 518"/>
                  <a:gd name="T53" fmla="*/ 806450 h 518"/>
                  <a:gd name="T54" fmla="*/ 31750 w 518"/>
                  <a:gd name="T55" fmla="*/ 793750 h 518"/>
                  <a:gd name="T56" fmla="*/ 31750 w 518"/>
                  <a:gd name="T57" fmla="*/ 793750 h 518"/>
                  <a:gd name="T58" fmla="*/ 15875 w 518"/>
                  <a:gd name="T59" fmla="*/ 774700 h 518"/>
                  <a:gd name="T60" fmla="*/ 6350 w 518"/>
                  <a:gd name="T61" fmla="*/ 758825 h 518"/>
                  <a:gd name="T62" fmla="*/ 3175 w 518"/>
                  <a:gd name="T63" fmla="*/ 736600 h 518"/>
                  <a:gd name="T64" fmla="*/ 0 w 518"/>
                  <a:gd name="T65" fmla="*/ 717550 h 518"/>
                  <a:gd name="T66" fmla="*/ 3175 w 518"/>
                  <a:gd name="T67" fmla="*/ 698500 h 518"/>
                  <a:gd name="T68" fmla="*/ 6350 w 518"/>
                  <a:gd name="T69" fmla="*/ 679450 h 518"/>
                  <a:gd name="T70" fmla="*/ 15875 w 518"/>
                  <a:gd name="T71" fmla="*/ 660400 h 518"/>
                  <a:gd name="T72" fmla="*/ 31750 w 518"/>
                  <a:gd name="T73" fmla="*/ 644525 h 518"/>
                  <a:gd name="T74" fmla="*/ 31750 w 518"/>
                  <a:gd name="T75" fmla="*/ 644525 h 5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18" h="518">
                    <a:moveTo>
                      <a:pt x="20" y="406"/>
                    </a:moveTo>
                    <a:lnTo>
                      <a:pt x="460" y="16"/>
                    </a:lnTo>
                    <a:lnTo>
                      <a:pt x="472" y="6"/>
                    </a:lnTo>
                    <a:lnTo>
                      <a:pt x="478" y="2"/>
                    </a:lnTo>
                    <a:lnTo>
                      <a:pt x="484" y="0"/>
                    </a:lnTo>
                    <a:lnTo>
                      <a:pt x="492" y="0"/>
                    </a:lnTo>
                    <a:lnTo>
                      <a:pt x="498" y="2"/>
                    </a:lnTo>
                    <a:lnTo>
                      <a:pt x="504" y="4"/>
                    </a:lnTo>
                    <a:lnTo>
                      <a:pt x="510" y="10"/>
                    </a:lnTo>
                    <a:lnTo>
                      <a:pt x="514" y="16"/>
                    </a:lnTo>
                    <a:lnTo>
                      <a:pt x="518" y="22"/>
                    </a:lnTo>
                    <a:lnTo>
                      <a:pt x="518" y="28"/>
                    </a:lnTo>
                    <a:lnTo>
                      <a:pt x="518" y="34"/>
                    </a:lnTo>
                    <a:lnTo>
                      <a:pt x="516" y="40"/>
                    </a:lnTo>
                    <a:lnTo>
                      <a:pt x="514" y="48"/>
                    </a:lnTo>
                    <a:lnTo>
                      <a:pt x="502" y="60"/>
                    </a:lnTo>
                    <a:lnTo>
                      <a:pt x="114" y="500"/>
                    </a:lnTo>
                    <a:lnTo>
                      <a:pt x="104" y="508"/>
                    </a:lnTo>
                    <a:lnTo>
                      <a:pt x="92" y="514"/>
                    </a:lnTo>
                    <a:lnTo>
                      <a:pt x="80" y="518"/>
                    </a:lnTo>
                    <a:lnTo>
                      <a:pt x="66" y="518"/>
                    </a:lnTo>
                    <a:lnTo>
                      <a:pt x="54" y="518"/>
                    </a:lnTo>
                    <a:lnTo>
                      <a:pt x="42" y="514"/>
                    </a:lnTo>
                    <a:lnTo>
                      <a:pt x="30" y="508"/>
                    </a:lnTo>
                    <a:lnTo>
                      <a:pt x="20" y="500"/>
                    </a:lnTo>
                    <a:lnTo>
                      <a:pt x="10" y="488"/>
                    </a:lnTo>
                    <a:lnTo>
                      <a:pt x="4" y="478"/>
                    </a:lnTo>
                    <a:lnTo>
                      <a:pt x="2" y="464"/>
                    </a:lnTo>
                    <a:lnTo>
                      <a:pt x="0" y="452"/>
                    </a:lnTo>
                    <a:lnTo>
                      <a:pt x="2" y="440"/>
                    </a:lnTo>
                    <a:lnTo>
                      <a:pt x="4" y="428"/>
                    </a:lnTo>
                    <a:lnTo>
                      <a:pt x="10" y="416"/>
                    </a:lnTo>
                    <a:lnTo>
                      <a:pt x="20" y="4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9722" name="TextBox 156"/>
            <p:cNvSpPr txBox="1">
              <a:spLocks noChangeArrowheads="1"/>
            </p:cNvSpPr>
            <p:nvPr/>
          </p:nvSpPr>
          <p:spPr bwMode="auto">
            <a:xfrm>
              <a:off x="5343690" y="4959267"/>
              <a:ext cx="1635679" cy="46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b="1" dirty="0">
                  <a:solidFill>
                    <a:srgbClr val="009900"/>
                  </a:solidFill>
                  <a:latin typeface="+mj-lt"/>
                  <a:ea typeface="Open Sans Semibold" pitchFamily="34" charset="0"/>
                  <a:cs typeface="Open Sans Semibold" pitchFamily="34" charset="0"/>
                </a:rPr>
                <a:t>OPTIMIZE</a:t>
              </a:r>
            </a:p>
          </p:txBody>
        </p:sp>
      </p:grpSp>
      <p:sp>
        <p:nvSpPr>
          <p:cNvPr id="127" name="Isosceles Triangle 126"/>
          <p:cNvSpPr/>
          <p:nvPr/>
        </p:nvSpPr>
        <p:spPr>
          <a:xfrm rot="5400000">
            <a:off x="723106" y="2615407"/>
            <a:ext cx="352425" cy="293688"/>
          </a:xfrm>
          <a:prstGeom prst="triangle">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2" name="Isosceles Triangle 161"/>
          <p:cNvSpPr/>
          <p:nvPr/>
        </p:nvSpPr>
        <p:spPr>
          <a:xfrm rot="10800000">
            <a:off x="11549063" y="3244850"/>
            <a:ext cx="352425" cy="295275"/>
          </a:xfrm>
          <a:prstGeom prst="triangle">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5" name="Isosceles Triangle 164"/>
          <p:cNvSpPr/>
          <p:nvPr/>
        </p:nvSpPr>
        <p:spPr>
          <a:xfrm rot="16200000">
            <a:off x="7008019" y="5091907"/>
            <a:ext cx="352425" cy="293687"/>
          </a:xfrm>
          <a:prstGeom prst="triangle">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29713" name="Group 6"/>
          <p:cNvGrpSpPr>
            <a:grpSpLocks/>
          </p:cNvGrpSpPr>
          <p:nvPr/>
        </p:nvGrpSpPr>
        <p:grpSpPr bwMode="auto">
          <a:xfrm>
            <a:off x="3378200" y="1400175"/>
            <a:ext cx="1027113" cy="874713"/>
            <a:chOff x="3378378" y="1323227"/>
            <a:chExt cx="1026911" cy="875638"/>
          </a:xfrm>
        </p:grpSpPr>
        <p:sp>
          <p:nvSpPr>
            <p:cNvPr id="3" name="Rectangle 2"/>
            <p:cNvSpPr/>
            <p:nvPr/>
          </p:nvSpPr>
          <p:spPr>
            <a:xfrm>
              <a:off x="3378378" y="1774554"/>
              <a:ext cx="1026911" cy="424311"/>
            </a:xfrm>
            <a:prstGeom prst="rect">
              <a:avLst/>
            </a:prstGeom>
            <a:solidFill>
              <a:srgbClr val="205C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Rectangle 84"/>
            <p:cNvSpPr/>
            <p:nvPr/>
          </p:nvSpPr>
          <p:spPr>
            <a:xfrm>
              <a:off x="3378378" y="1491680"/>
              <a:ext cx="1026911" cy="235198"/>
            </a:xfrm>
            <a:prstGeom prst="rect">
              <a:avLst/>
            </a:prstGeom>
            <a:solidFill>
              <a:srgbClr val="205C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 name="Rectangle 85"/>
            <p:cNvSpPr/>
            <p:nvPr/>
          </p:nvSpPr>
          <p:spPr>
            <a:xfrm rot="16200000">
              <a:off x="3709870" y="1650733"/>
              <a:ext cx="367101" cy="2142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Isosceles Triangle 4"/>
            <p:cNvSpPr/>
            <p:nvPr/>
          </p:nvSpPr>
          <p:spPr>
            <a:xfrm>
              <a:off x="3833901" y="1642652"/>
              <a:ext cx="115864" cy="243144"/>
            </a:xfrm>
            <a:prstGeom prst="triangle">
              <a:avLst/>
            </a:prstGeom>
            <a:solidFill>
              <a:srgbClr val="205C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Oval 3"/>
            <p:cNvSpPr/>
            <p:nvPr/>
          </p:nvSpPr>
          <p:spPr>
            <a:xfrm>
              <a:off x="3832314" y="1617226"/>
              <a:ext cx="119040" cy="133491"/>
            </a:xfrm>
            <a:prstGeom prst="ellipse">
              <a:avLst/>
            </a:prstGeom>
            <a:solidFill>
              <a:srgbClr val="205C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Block Arc 5"/>
            <p:cNvSpPr/>
            <p:nvPr/>
          </p:nvSpPr>
          <p:spPr>
            <a:xfrm>
              <a:off x="3524399" y="1323227"/>
              <a:ext cx="741217" cy="311479"/>
            </a:xfrm>
            <a:prstGeom prst="blockArc">
              <a:avLst/>
            </a:prstGeom>
            <a:solidFill>
              <a:srgbClr val="205CA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grpSp>
      <p:sp>
        <p:nvSpPr>
          <p:cNvPr id="87" name="Content Placeholder 2"/>
          <p:cNvSpPr txBox="1">
            <a:spLocks/>
          </p:cNvSpPr>
          <p:nvPr/>
        </p:nvSpPr>
        <p:spPr>
          <a:xfrm>
            <a:off x="1063036" y="2590536"/>
            <a:ext cx="2074454" cy="3928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lgn="ctr"/>
            <a:r>
              <a:rPr lang="en-US" sz="2400" b="1" dirty="0">
                <a:solidFill>
                  <a:srgbClr val="009900"/>
                </a:solidFill>
                <a:latin typeface="+mj-lt"/>
                <a:ea typeface="Open Sans Semibold" pitchFamily="34" charset="0"/>
                <a:cs typeface="Open Sans Semibold" pitchFamily="34" charset="0"/>
              </a:rPr>
              <a:t>SOURCE</a:t>
            </a:r>
          </a:p>
        </p:txBody>
      </p:sp>
      <p:sp>
        <p:nvSpPr>
          <p:cNvPr id="88" name="Content Placeholder 2"/>
          <p:cNvSpPr txBox="1">
            <a:spLocks/>
          </p:cNvSpPr>
          <p:nvPr/>
        </p:nvSpPr>
        <p:spPr>
          <a:xfrm>
            <a:off x="2803525" y="2584324"/>
            <a:ext cx="2074454" cy="3928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lgn="ctr"/>
            <a:r>
              <a:rPr lang="en-US" sz="2400" b="1" dirty="0">
                <a:solidFill>
                  <a:srgbClr val="009900"/>
                </a:solidFill>
                <a:latin typeface="+mj-lt"/>
                <a:ea typeface="Open Sans Semibold" pitchFamily="34" charset="0"/>
                <a:cs typeface="Open Sans Semibold" pitchFamily="34" charset="0"/>
              </a:rPr>
              <a:t>BUILD</a:t>
            </a:r>
          </a:p>
        </p:txBody>
      </p:sp>
      <p:sp>
        <p:nvSpPr>
          <p:cNvPr id="89" name="Content Placeholder 2"/>
          <p:cNvSpPr txBox="1">
            <a:spLocks/>
          </p:cNvSpPr>
          <p:nvPr/>
        </p:nvSpPr>
        <p:spPr>
          <a:xfrm>
            <a:off x="4799317" y="2590536"/>
            <a:ext cx="2074454" cy="3928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lgn="ctr"/>
            <a:r>
              <a:rPr lang="en-US" sz="2400" b="1" dirty="0">
                <a:solidFill>
                  <a:srgbClr val="009900"/>
                </a:solidFill>
                <a:latin typeface="+mj-lt"/>
                <a:ea typeface="Open Sans Semibold" pitchFamily="34" charset="0"/>
                <a:cs typeface="Open Sans Semibold" pitchFamily="34" charset="0"/>
              </a:rPr>
              <a:t>ORGANIZE</a:t>
            </a:r>
          </a:p>
        </p:txBody>
      </p:sp>
      <p:sp>
        <p:nvSpPr>
          <p:cNvPr id="90" name="Content Placeholder 2"/>
          <p:cNvSpPr txBox="1">
            <a:spLocks/>
          </p:cNvSpPr>
          <p:nvPr/>
        </p:nvSpPr>
        <p:spPr>
          <a:xfrm>
            <a:off x="6837962" y="2590536"/>
            <a:ext cx="2341996" cy="3928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lgn="ctr"/>
            <a:r>
              <a:rPr lang="en-US" sz="2400" b="1" dirty="0">
                <a:solidFill>
                  <a:srgbClr val="009900"/>
                </a:solidFill>
                <a:latin typeface="+mj-lt"/>
                <a:ea typeface="Open Sans Semibold" pitchFamily="34" charset="0"/>
                <a:cs typeface="Open Sans Semibold" pitchFamily="34" charset="0"/>
              </a:rPr>
              <a:t>DISTRIBUTE</a:t>
            </a:r>
          </a:p>
        </p:txBody>
      </p:sp>
      <p:sp>
        <p:nvSpPr>
          <p:cNvPr id="91" name="Content Placeholder 2"/>
          <p:cNvSpPr txBox="1">
            <a:spLocks/>
          </p:cNvSpPr>
          <p:nvPr/>
        </p:nvSpPr>
        <p:spPr>
          <a:xfrm>
            <a:off x="9025118" y="2590536"/>
            <a:ext cx="2074454" cy="3928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lgn="ctr"/>
            <a:r>
              <a:rPr lang="en-US" sz="2400" b="1" dirty="0">
                <a:solidFill>
                  <a:srgbClr val="009900"/>
                </a:solidFill>
                <a:latin typeface="+mj-lt"/>
                <a:ea typeface="Open Sans Semibold" pitchFamily="34" charset="0"/>
                <a:cs typeface="Open Sans Semibold" pitchFamily="34" charset="0"/>
              </a:rPr>
              <a:t>TRACK</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177100837"/>
      </p:ext>
    </p:extLst>
  </p:cSld>
  <p:clrMapOvr>
    <a:masterClrMapping/>
  </p:clrMapOvr>
  <mc:AlternateContent xmlns:mc="http://schemas.openxmlformats.org/markup-compatibility/2006" xmlns:p14="http://schemas.microsoft.com/office/powerpoint/2010/main">
    <mc:Choice Requires="p14">
      <p:transition spd="slow" p14:dur="2000" advTm="10190"/>
    </mc:Choice>
    <mc:Fallback xmlns="">
      <p:transition spd="slow" advTm="1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fade">
                                      <p:cBhvr>
                                        <p:cTn id="14" dur="500"/>
                                        <p:tgtEl>
                                          <p:spTgt spid="1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500"/>
                                        <p:tgtEl>
                                          <p:spTgt spid="1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124" grpId="0" animBg="1"/>
      <p:bldP spid="127" grpId="0" animBg="1"/>
      <p:bldP spid="162" grpId="0" animBg="1"/>
      <p:bldP spid="162" grpId="1" animBg="1"/>
      <p:bldP spid="16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2903" y="841513"/>
            <a:ext cx="1661032" cy="584775"/>
          </a:xfrm>
          <a:prstGeom prst="rect">
            <a:avLst/>
          </a:prstGeom>
          <a:noFill/>
        </p:spPr>
        <p:txBody>
          <a:bodyPr wrap="none" rtlCol="0">
            <a:spAutoFit/>
          </a:bodyPr>
          <a:lstStyle/>
          <a:p>
            <a:r>
              <a:rPr lang="en-US" sz="3200" dirty="0"/>
              <a:t>Divisions</a:t>
            </a:r>
          </a:p>
        </p:txBody>
      </p:sp>
      <p:sp>
        <p:nvSpPr>
          <p:cNvPr id="3" name="TextBox 2"/>
          <p:cNvSpPr txBox="1"/>
          <p:nvPr/>
        </p:nvSpPr>
        <p:spPr>
          <a:xfrm>
            <a:off x="1390082" y="1833683"/>
            <a:ext cx="10664394" cy="4031873"/>
          </a:xfrm>
          <a:prstGeom prst="rect">
            <a:avLst/>
          </a:prstGeom>
          <a:noFill/>
        </p:spPr>
        <p:txBody>
          <a:bodyPr wrap="none" rtlCol="0">
            <a:spAutoFit/>
          </a:bodyPr>
          <a:lstStyle/>
          <a:p>
            <a:r>
              <a:rPr lang="en-US" sz="3200" dirty="0"/>
              <a:t>Administrative</a:t>
            </a:r>
          </a:p>
          <a:p>
            <a:r>
              <a:rPr lang="en-US" sz="3200" dirty="0"/>
              <a:t>	CC DAM – exposes assets solely in ICC Authoring</a:t>
            </a:r>
          </a:p>
          <a:p>
            <a:r>
              <a:rPr lang="en-US" sz="3200" dirty="0"/>
              <a:t>	Global Content– Shares finished content with all divisions</a:t>
            </a:r>
          </a:p>
          <a:p>
            <a:r>
              <a:rPr lang="en-US" sz="3200" dirty="0"/>
              <a:t>	Provisioning – exposes ICC channels to all users</a:t>
            </a:r>
          </a:p>
          <a:p>
            <a:endParaRPr lang="en-US" sz="3200" dirty="0"/>
          </a:p>
          <a:p>
            <a:r>
              <a:rPr lang="en-US" sz="3200" dirty="0"/>
              <a:t> Company or Personal</a:t>
            </a:r>
          </a:p>
          <a:p>
            <a:r>
              <a:rPr lang="en-US" sz="3200" dirty="0"/>
              <a:t>	Full Admin Control Over Division</a:t>
            </a:r>
          </a:p>
          <a:p>
            <a:r>
              <a:rPr lang="en-US" sz="3200" dirty="0"/>
              <a:t>		Channels, Folders, Style, Etc</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278478383"/>
      </p:ext>
    </p:extLst>
  </p:cSld>
  <p:clrMapOvr>
    <a:masterClrMapping/>
  </p:clrMapOvr>
  <mc:AlternateContent xmlns:mc="http://schemas.openxmlformats.org/markup-compatibility/2006" xmlns:p14="http://schemas.microsoft.com/office/powerpoint/2010/main">
    <mc:Choice Requires="p14">
      <p:transition spd="slow" p14:dur="2000" advTm="1871"/>
    </mc:Choice>
    <mc:Fallback xmlns="">
      <p:transition spd="slow" advTm="1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1|0.8"/>
</p:tagLst>
</file>

<file path=ppt/tags/tag2.xml><?xml version="1.0" encoding="utf-8"?>
<p:tagLst xmlns:a="http://schemas.openxmlformats.org/drawingml/2006/main" xmlns:r="http://schemas.openxmlformats.org/officeDocument/2006/relationships" xmlns:p="http://schemas.openxmlformats.org/presentationml/2006/main">
  <p:tag name="TIMING" val="|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7330</TotalTime>
  <Words>279</Words>
  <Application>Microsoft Office PowerPoint</Application>
  <PresentationFormat>Widescreen</PresentationFormat>
  <Paragraphs>137</Paragraphs>
  <Slides>9</Slides>
  <Notes>2</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Regular</vt:lpstr>
      <vt:lpstr>Calibri</vt:lpstr>
      <vt:lpstr>Calibri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McNamara</dc:creator>
  <cp:lastModifiedBy>Marc McNamara</cp:lastModifiedBy>
  <cp:revision>108</cp:revision>
  <dcterms:created xsi:type="dcterms:W3CDTF">2016-05-31T11:40:25Z</dcterms:created>
  <dcterms:modified xsi:type="dcterms:W3CDTF">2016-08-03T11:43:51Z</dcterms:modified>
</cp:coreProperties>
</file>